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69" r:id="rId3"/>
    <p:sldId id="271" r:id="rId4"/>
    <p:sldId id="272" r:id="rId5"/>
    <p:sldId id="273" r:id="rId6"/>
    <p:sldId id="274" r:id="rId7"/>
    <p:sldId id="275" r:id="rId8"/>
    <p:sldId id="276" r:id="rId9"/>
    <p:sldId id="277" r:id="rId10"/>
    <p:sldId id="278" r:id="rId11"/>
    <p:sldId id="279" r:id="rId12"/>
    <p:sldId id="261" r:id="rId13"/>
    <p:sldId id="282" r:id="rId14"/>
    <p:sldId id="280" r:id="rId15"/>
    <p:sldId id="281" r:id="rId16"/>
    <p:sldId id="283" r:id="rId17"/>
    <p:sldId id="262" r:id="rId18"/>
    <p:sldId id="284" r:id="rId19"/>
    <p:sldId id="285" r:id="rId20"/>
    <p:sldId id="287" r:id="rId21"/>
    <p:sldId id="286" r:id="rId22"/>
    <p:sldId id="263" r:id="rId23"/>
    <p:sldId id="288" r:id="rId24"/>
    <p:sldId id="264" r:id="rId25"/>
    <p:sldId id="289" r:id="rId26"/>
    <p:sldId id="290" r:id="rId27"/>
    <p:sldId id="265" r:id="rId28"/>
    <p:sldId id="291" r:id="rId29"/>
    <p:sldId id="292"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9808-1BC9-4A64-A19B-F5BB4E8A34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23308-3F00-F706-9C16-D9D748F95C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FD950-1A56-387C-4E17-9059E0682150}"/>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4958427E-E7B9-5F0C-F7C2-25CF5413C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584A2-D26A-55BF-B035-858CA038967E}"/>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2964114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B913-34D8-940B-2442-F1C67249CC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A9BDC-378D-9DA3-5919-6F44204B10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A6F03-4A6D-5930-6AA8-15A9EF7A9169}"/>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C5294662-549D-E861-ABDC-406E137A3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D57C2-7C40-FD7E-41DD-4B23893A9A18}"/>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405447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42570-D79F-66EF-1D5A-05F9C51613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339179-7163-3C41-9F85-0A5514C832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22A5A-6648-1175-7B22-CB995F97E001}"/>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DAE3C3AD-A704-B5D7-9FE4-F3E379D4E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8FA05-C29C-5493-EEF1-E9DE84E25B5C}"/>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266035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59F-94CF-6348-EB6D-7D6CC698B8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F707F-7973-1B82-CADA-7CE2B3AA1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983A1-7E16-D3EC-C6FD-584050B72FD2}"/>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AED64D83-3973-A8A3-DBEE-77BF7679B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C7131-0039-0DB4-B618-4D1CBCC40836}"/>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225879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2070-E0DB-C5F0-3C5F-E7088B4D1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4BFE4C-C27D-1360-B1F1-0D6A8C0CFE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9A319-F4E3-EC81-6308-1EC44387338B}"/>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92777682-23C1-E16E-EDB9-6255C68A3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F4FA2-B979-4491-915F-CD7C257AE5A0}"/>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2821749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5410-33CB-B4BA-F354-95E1B969C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390143-C9D2-986F-5F13-6140E7C1A9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B21E90-903F-B730-5159-F75E7368B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4900AD-0E3A-A650-1D52-F7814A324961}"/>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6" name="Footer Placeholder 5">
            <a:extLst>
              <a:ext uri="{FF2B5EF4-FFF2-40B4-BE49-F238E27FC236}">
                <a16:creationId xmlns:a16="http://schemas.microsoft.com/office/drawing/2014/main" id="{2405ECD0-C66F-8D80-BA40-C0373B0C5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FECE8-B784-2D5B-DD4A-6B6019EBAA07}"/>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201911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E9B3-AA06-919A-88BB-A431AFD876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D4BC0-6FE7-144B-D58A-6B38A2FCC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4B4A3-572B-3476-59C3-3623B60DFB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18345-98EB-4666-2AFB-406EF21C8A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B2323-8644-27D5-7E0C-B41CF93079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249C3-0FB5-6400-3DF1-13DE121AD59A}"/>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8" name="Footer Placeholder 7">
            <a:extLst>
              <a:ext uri="{FF2B5EF4-FFF2-40B4-BE49-F238E27FC236}">
                <a16:creationId xmlns:a16="http://schemas.microsoft.com/office/drawing/2014/main" id="{46180700-71E9-C799-EC95-3978569F66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4CFC33-AB5D-1B0D-043C-542F5A016F1E}"/>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145060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35280-D8F7-5FC1-CECD-11BEB6A222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DB654F-1819-28B1-108E-5995017632E0}"/>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4" name="Footer Placeholder 3">
            <a:extLst>
              <a:ext uri="{FF2B5EF4-FFF2-40B4-BE49-F238E27FC236}">
                <a16:creationId xmlns:a16="http://schemas.microsoft.com/office/drawing/2014/main" id="{AB34373C-735F-B516-7402-E86AB4F3B8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2B0BC-3645-450C-001A-BD3E161FE295}"/>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4118757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E3C78-2B41-03BD-CB15-DEB54471ED56}"/>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3" name="Footer Placeholder 2">
            <a:extLst>
              <a:ext uri="{FF2B5EF4-FFF2-40B4-BE49-F238E27FC236}">
                <a16:creationId xmlns:a16="http://schemas.microsoft.com/office/drawing/2014/main" id="{2425D642-B437-3ECD-B2C3-1887BE4241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F9F54C-E6E4-1514-4EAE-B096BE9AA6C9}"/>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150225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6446-4A10-307A-A25D-8B43AEE2B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0048D8-B412-863E-B58B-A4322C046E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C27D2C-47D2-984B-9397-3A1FF4149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106AFC-8B93-9CE1-71CC-F485521BD3F0}"/>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6" name="Footer Placeholder 5">
            <a:extLst>
              <a:ext uri="{FF2B5EF4-FFF2-40B4-BE49-F238E27FC236}">
                <a16:creationId xmlns:a16="http://schemas.microsoft.com/office/drawing/2014/main" id="{E69745F1-0893-9681-2336-A80C8623D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35C16-645F-1CE9-0718-C0C5A0E6BAA4}"/>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314881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C184-3E30-74C2-A934-F40D89CD04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71C59B-19BD-4289-185C-C7A960A44D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787553-E227-DB65-F960-23558ABE1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9956B-A683-9F10-046D-D3310558F39A}"/>
              </a:ext>
            </a:extLst>
          </p:cNvPr>
          <p:cNvSpPr>
            <a:spLocks noGrp="1"/>
          </p:cNvSpPr>
          <p:nvPr>
            <p:ph type="dt" sz="half" idx="10"/>
          </p:nvPr>
        </p:nvSpPr>
        <p:spPr/>
        <p:txBody>
          <a:bodyPr/>
          <a:lstStyle/>
          <a:p>
            <a:fld id="{E644DD7A-A444-4DF7-AB52-64931256485D}" type="datetimeFigureOut">
              <a:rPr lang="en-US" smtClean="0"/>
              <a:pPr/>
              <a:t>11/3/2025</a:t>
            </a:fld>
            <a:endParaRPr lang="en-US"/>
          </a:p>
        </p:txBody>
      </p:sp>
      <p:sp>
        <p:nvSpPr>
          <p:cNvPr id="6" name="Footer Placeholder 5">
            <a:extLst>
              <a:ext uri="{FF2B5EF4-FFF2-40B4-BE49-F238E27FC236}">
                <a16:creationId xmlns:a16="http://schemas.microsoft.com/office/drawing/2014/main" id="{6F3659A7-2484-D6C8-D7AC-28A272454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A338D-B6D6-E095-6164-059DC92FF913}"/>
              </a:ext>
            </a:extLst>
          </p:cNvPr>
          <p:cNvSpPr>
            <a:spLocks noGrp="1"/>
          </p:cNvSpPr>
          <p:nvPr>
            <p:ph type="sldNum" sz="quarter" idx="12"/>
          </p:nvPr>
        </p:nvSpPr>
        <p:spPr/>
        <p:txBody>
          <a:bodyPr/>
          <a:lstStyle/>
          <a:p>
            <a:fld id="{8EB24C7A-0AAA-40A9-8587-2E37D681DE5E}" type="slidenum">
              <a:rPr lang="en-US" smtClean="0"/>
              <a:pPr/>
              <a:t>‹#›</a:t>
            </a:fld>
            <a:endParaRPr lang="en-US"/>
          </a:p>
        </p:txBody>
      </p:sp>
    </p:spTree>
    <p:extLst>
      <p:ext uri="{BB962C8B-B14F-4D97-AF65-F5344CB8AC3E}">
        <p14:creationId xmlns:p14="http://schemas.microsoft.com/office/powerpoint/2010/main" val="408289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C075C-7669-DFA5-522A-5237A6B80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F6B91-2E04-4307-D207-9DEEFDDAE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3C330-218B-DA66-7666-257E45C481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4DD7A-A444-4DF7-AB52-64931256485D}" type="datetimeFigureOut">
              <a:rPr lang="en-US" smtClean="0"/>
              <a:pPr/>
              <a:t>11/3/2025</a:t>
            </a:fld>
            <a:endParaRPr lang="en-US"/>
          </a:p>
        </p:txBody>
      </p:sp>
      <p:sp>
        <p:nvSpPr>
          <p:cNvPr id="5" name="Footer Placeholder 4">
            <a:extLst>
              <a:ext uri="{FF2B5EF4-FFF2-40B4-BE49-F238E27FC236}">
                <a16:creationId xmlns:a16="http://schemas.microsoft.com/office/drawing/2014/main" id="{BE65DDEB-5543-D942-E56B-591093AE1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9DFC43-CAB9-ABDA-A605-43617A179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24C7A-0AAA-40A9-8587-2E37D681DE5E}" type="slidenum">
              <a:rPr lang="en-US" smtClean="0"/>
              <a:pPr/>
              <a:t>‹#›</a:t>
            </a:fld>
            <a:endParaRPr lang="en-US"/>
          </a:p>
        </p:txBody>
      </p:sp>
    </p:spTree>
    <p:extLst>
      <p:ext uri="{BB962C8B-B14F-4D97-AF65-F5344CB8AC3E}">
        <p14:creationId xmlns:p14="http://schemas.microsoft.com/office/powerpoint/2010/main" val="3233296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461" y="0"/>
            <a:ext cx="10972800" cy="929390"/>
          </a:xfrm>
        </p:spPr>
        <p:txBody>
          <a:bodyPr>
            <a:normAutofit/>
          </a:bodyPr>
          <a:lstStyle/>
          <a:p>
            <a:pPr algn="ctr"/>
            <a:r>
              <a:rPr lang="en-US" b="1" dirty="0"/>
              <a:t>Gaussian Mixture Model [GMM]</a:t>
            </a:r>
          </a:p>
        </p:txBody>
      </p:sp>
      <p:sp>
        <p:nvSpPr>
          <p:cNvPr id="5" name="Content Placeholder 4"/>
          <p:cNvSpPr>
            <a:spLocks noGrp="1"/>
          </p:cNvSpPr>
          <p:nvPr>
            <p:ph idx="1"/>
          </p:nvPr>
        </p:nvSpPr>
        <p:spPr>
          <a:xfrm>
            <a:off x="0" y="929390"/>
            <a:ext cx="12192000" cy="5928610"/>
          </a:xfrm>
        </p:spPr>
        <p:txBody>
          <a:bodyPr>
            <a:normAutofit/>
          </a:bodyPr>
          <a:lstStyle/>
          <a:p>
            <a:pPr algn="just">
              <a:lnSpc>
                <a:spcPct val="120000"/>
              </a:lnSpc>
            </a:pPr>
            <a:r>
              <a:rPr lang="en-US" dirty="0"/>
              <a:t>A Gaussian mixture model is a soft clustering technique used in unsupervised learning to determine the probability that a given data point belongs to a cluster. </a:t>
            </a:r>
          </a:p>
          <a:p>
            <a:pPr algn="just">
              <a:lnSpc>
                <a:spcPct val="120000"/>
              </a:lnSpc>
            </a:pPr>
            <a:r>
              <a:rPr lang="en-US" dirty="0"/>
              <a:t>It’s composed of several Gaussians, each identified by </a:t>
            </a:r>
            <a:r>
              <a:rPr lang="en-US" b="1" i="1" dirty="0">
                <a:solidFill>
                  <a:srgbClr val="FF0000"/>
                </a:solidFill>
              </a:rPr>
              <a:t>k</a:t>
            </a:r>
            <a:r>
              <a:rPr lang="en-US" b="1" dirty="0">
                <a:solidFill>
                  <a:srgbClr val="FF0000"/>
                </a:solidFill>
              </a:rPr>
              <a:t> ∈ {1,…, </a:t>
            </a:r>
            <a:r>
              <a:rPr lang="en-US" b="1" i="1" dirty="0">
                <a:solidFill>
                  <a:srgbClr val="FF0000"/>
                </a:solidFill>
              </a:rPr>
              <a:t>K</a:t>
            </a:r>
            <a:r>
              <a:rPr lang="en-US" b="1" dirty="0">
                <a:solidFill>
                  <a:srgbClr val="FF0000"/>
                </a:solidFill>
              </a:rPr>
              <a:t>}</a:t>
            </a:r>
            <a:r>
              <a:rPr lang="en-US" dirty="0"/>
              <a:t>, where </a:t>
            </a:r>
            <a:r>
              <a:rPr lang="en-US" i="1" dirty="0"/>
              <a:t>K</a:t>
            </a:r>
            <a:r>
              <a:rPr lang="en-US" dirty="0"/>
              <a:t> is the number of clusters in a data set.</a:t>
            </a:r>
          </a:p>
          <a:p>
            <a:pPr marL="0" indent="0" algn="just">
              <a:lnSpc>
                <a:spcPct val="120000"/>
              </a:lnSpc>
              <a:buNone/>
            </a:pPr>
            <a:r>
              <a:rPr lang="en-US" dirty="0"/>
              <a:t>Each </a:t>
            </a:r>
            <a:r>
              <a:rPr lang="en-US" b="1" dirty="0">
                <a:solidFill>
                  <a:srgbClr val="FF0000"/>
                </a:solidFill>
              </a:rPr>
              <a:t>Gaussian </a:t>
            </a:r>
            <a:r>
              <a:rPr lang="en-US" i="1" dirty="0"/>
              <a:t>k</a:t>
            </a:r>
            <a:r>
              <a:rPr lang="en-US" dirty="0"/>
              <a:t> in the mixture is comprised of the following parameters</a:t>
            </a:r>
          </a:p>
          <a:p>
            <a:pPr algn="just">
              <a:lnSpc>
                <a:spcPct val="120000"/>
              </a:lnSpc>
            </a:pPr>
            <a:r>
              <a:rPr lang="en-US" dirty="0"/>
              <a:t>A </a:t>
            </a:r>
            <a:r>
              <a:rPr lang="en-US" b="1" dirty="0">
                <a:solidFill>
                  <a:srgbClr val="00B050"/>
                </a:solidFill>
              </a:rPr>
              <a:t>mean μ</a:t>
            </a:r>
            <a:r>
              <a:rPr lang="en-US" dirty="0"/>
              <a:t> that defines its center.</a:t>
            </a:r>
          </a:p>
          <a:p>
            <a:pPr algn="just">
              <a:lnSpc>
                <a:spcPct val="120000"/>
              </a:lnSpc>
            </a:pPr>
            <a:r>
              <a:rPr lang="en-US" dirty="0"/>
              <a:t>A </a:t>
            </a:r>
            <a:r>
              <a:rPr lang="en-US" b="1" dirty="0">
                <a:solidFill>
                  <a:srgbClr val="7030A0"/>
                </a:solidFill>
              </a:rPr>
              <a:t>covariance Σ</a:t>
            </a:r>
            <a:r>
              <a:rPr lang="en-US" dirty="0"/>
              <a:t> that defines its width. This would be equivalent to the dimensions of an ellipsoid in a multivariate scenario.</a:t>
            </a:r>
          </a:p>
          <a:p>
            <a:pPr algn="just">
              <a:lnSpc>
                <a:spcPct val="120000"/>
              </a:lnSpc>
            </a:pPr>
            <a:r>
              <a:rPr lang="en-US" dirty="0"/>
              <a:t>A mixing </a:t>
            </a:r>
            <a:r>
              <a:rPr lang="en-US" b="1" dirty="0">
                <a:solidFill>
                  <a:srgbClr val="0070C0"/>
                </a:solidFill>
              </a:rPr>
              <a:t>probability π</a:t>
            </a:r>
            <a:r>
              <a:rPr lang="en-US" dirty="0"/>
              <a:t> that defines how big or small the Gaussian function will be.</a:t>
            </a:r>
          </a:p>
          <a:p>
            <a:pPr algn="just">
              <a:lnSpc>
                <a:spcPct val="120000"/>
              </a:lnSpc>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04FE8-C789-F916-22B0-F3AA1063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F3BCE-D745-E8C1-45FB-A5A6D62FB250}"/>
              </a:ext>
            </a:extLst>
          </p:cNvPr>
          <p:cNvSpPr>
            <a:spLocks noGrp="1"/>
          </p:cNvSpPr>
          <p:nvPr>
            <p:ph type="title"/>
          </p:nvPr>
        </p:nvSpPr>
        <p:spPr>
          <a:xfrm>
            <a:off x="7435" y="1"/>
            <a:ext cx="12184564" cy="731837"/>
          </a:xfrm>
        </p:spPr>
        <p:txBody>
          <a:bodyPr>
            <a:noAutofit/>
          </a:bodyPr>
          <a:lstStyle/>
          <a:p>
            <a:r>
              <a:rPr lang="en-US" sz="3600" b="1" dirty="0"/>
              <a:t>The Expectation-Maximization (EM) Algorithm</a:t>
            </a:r>
            <a:endParaRPr lang="en-US" sz="3600" dirty="0"/>
          </a:p>
        </p:txBody>
      </p:sp>
      <p:pic>
        <p:nvPicPr>
          <p:cNvPr id="5" name="Picture 4">
            <a:extLst>
              <a:ext uri="{FF2B5EF4-FFF2-40B4-BE49-F238E27FC236}">
                <a16:creationId xmlns:a16="http://schemas.microsoft.com/office/drawing/2014/main" id="{962433C2-641E-5A13-2174-28DBB627EAA9}"/>
              </a:ext>
            </a:extLst>
          </p:cNvPr>
          <p:cNvPicPr>
            <a:picLocks noChangeAspect="1"/>
          </p:cNvPicPr>
          <p:nvPr/>
        </p:nvPicPr>
        <p:blipFill>
          <a:blip r:embed="rId2"/>
          <a:srcRect l="34250" t="26000" r="16138" b="47000"/>
          <a:stretch>
            <a:fillRect/>
          </a:stretch>
        </p:blipFill>
        <p:spPr>
          <a:xfrm>
            <a:off x="-7439" y="708574"/>
            <a:ext cx="10616843" cy="1928338"/>
          </a:xfrm>
          <a:prstGeom prst="rect">
            <a:avLst/>
          </a:prstGeom>
        </p:spPr>
      </p:pic>
      <p:pic>
        <p:nvPicPr>
          <p:cNvPr id="7" name="Picture 6">
            <a:extLst>
              <a:ext uri="{FF2B5EF4-FFF2-40B4-BE49-F238E27FC236}">
                <a16:creationId xmlns:a16="http://schemas.microsoft.com/office/drawing/2014/main" id="{1EDC3097-EC8C-016E-46E7-83B325B2D20A}"/>
              </a:ext>
            </a:extLst>
          </p:cNvPr>
          <p:cNvPicPr>
            <a:picLocks noChangeAspect="1"/>
          </p:cNvPicPr>
          <p:nvPr/>
        </p:nvPicPr>
        <p:blipFill>
          <a:blip r:embed="rId3"/>
          <a:srcRect l="34250" t="38000" r="53150" b="50000"/>
          <a:stretch>
            <a:fillRect/>
          </a:stretch>
        </p:blipFill>
        <p:spPr>
          <a:xfrm>
            <a:off x="289154" y="3434455"/>
            <a:ext cx="2775949" cy="1040981"/>
          </a:xfrm>
          <a:prstGeom prst="rect">
            <a:avLst/>
          </a:prstGeom>
        </p:spPr>
      </p:pic>
      <p:pic>
        <p:nvPicPr>
          <p:cNvPr id="9" name="Picture 8">
            <a:extLst>
              <a:ext uri="{FF2B5EF4-FFF2-40B4-BE49-F238E27FC236}">
                <a16:creationId xmlns:a16="http://schemas.microsoft.com/office/drawing/2014/main" id="{5EC3244E-C49D-EEB4-8279-0CA66F99C835}"/>
              </a:ext>
            </a:extLst>
          </p:cNvPr>
          <p:cNvPicPr>
            <a:picLocks noChangeAspect="1"/>
          </p:cNvPicPr>
          <p:nvPr/>
        </p:nvPicPr>
        <p:blipFill>
          <a:blip r:embed="rId3"/>
          <a:srcRect l="55124" t="48000" r="26764" b="37000"/>
          <a:stretch>
            <a:fillRect/>
          </a:stretch>
        </p:blipFill>
        <p:spPr>
          <a:xfrm>
            <a:off x="3887755" y="3457251"/>
            <a:ext cx="4704523" cy="153408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56326C8-2A89-3631-F058-4DA48E1B9F77}"/>
              </a:ext>
            </a:extLst>
          </p:cNvPr>
          <p:cNvPicPr>
            <a:picLocks noChangeAspect="1"/>
          </p:cNvPicPr>
          <p:nvPr/>
        </p:nvPicPr>
        <p:blipFill>
          <a:blip r:embed="rId3"/>
          <a:srcRect l="58274" t="24372" r="28339" b="60127"/>
          <a:stretch>
            <a:fillRect/>
          </a:stretch>
        </p:blipFill>
        <p:spPr>
          <a:xfrm>
            <a:off x="4685621" y="1910389"/>
            <a:ext cx="2820759" cy="128599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2729DE4-0A92-61E0-2197-7F150F3FA9C8}"/>
              </a:ext>
            </a:extLst>
          </p:cNvPr>
          <p:cNvPicPr>
            <a:picLocks noChangeAspect="1"/>
          </p:cNvPicPr>
          <p:nvPr/>
        </p:nvPicPr>
        <p:blipFill>
          <a:blip r:embed="rId3"/>
          <a:srcRect l="34250" t="63499" r="49961" b="27501"/>
          <a:stretch>
            <a:fillRect/>
          </a:stretch>
        </p:blipFill>
        <p:spPr>
          <a:xfrm>
            <a:off x="42566" y="5085184"/>
            <a:ext cx="3269125" cy="733733"/>
          </a:xfrm>
          <a:prstGeom prst="rect">
            <a:avLst/>
          </a:prstGeom>
        </p:spPr>
      </p:pic>
      <p:pic>
        <p:nvPicPr>
          <p:cNvPr id="13" name="Picture 12">
            <a:extLst>
              <a:ext uri="{FF2B5EF4-FFF2-40B4-BE49-F238E27FC236}">
                <a16:creationId xmlns:a16="http://schemas.microsoft.com/office/drawing/2014/main" id="{F536B6CA-B363-1EF8-01E2-4DEA617334B3}"/>
              </a:ext>
            </a:extLst>
          </p:cNvPr>
          <p:cNvPicPr>
            <a:picLocks noChangeAspect="1"/>
          </p:cNvPicPr>
          <p:nvPr/>
        </p:nvPicPr>
        <p:blipFill>
          <a:blip r:embed="rId3"/>
          <a:srcRect l="50864" t="72168" r="22410" b="12587"/>
          <a:stretch>
            <a:fillRect/>
          </a:stretch>
        </p:blipFill>
        <p:spPr>
          <a:xfrm>
            <a:off x="3311692" y="5218912"/>
            <a:ext cx="7297713" cy="1639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51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E47213-DF0C-CC23-83D4-3B666904B59F}"/>
              </a:ext>
            </a:extLst>
          </p:cNvPr>
          <p:cNvPicPr>
            <a:picLocks noChangeAspect="1"/>
          </p:cNvPicPr>
          <p:nvPr/>
        </p:nvPicPr>
        <p:blipFill>
          <a:blip r:embed="rId2"/>
          <a:srcRect l="35865" t="27500" r="9592" b="23000"/>
          <a:stretch>
            <a:fillRect/>
          </a:stretch>
        </p:blipFill>
        <p:spPr>
          <a:xfrm>
            <a:off x="478535" y="299734"/>
            <a:ext cx="11234930" cy="4919567"/>
          </a:xfrm>
          <a:prstGeom prst="rect">
            <a:avLst/>
          </a:prstGeom>
        </p:spPr>
      </p:pic>
    </p:spTree>
    <p:extLst>
      <p:ext uri="{BB962C8B-B14F-4D97-AF65-F5344CB8AC3E}">
        <p14:creationId xmlns:p14="http://schemas.microsoft.com/office/powerpoint/2010/main" val="237958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022111" cy="1139252"/>
          </a:xfrm>
        </p:spPr>
        <p:txBody>
          <a:bodyPr>
            <a:normAutofit fontScale="90000"/>
          </a:bodyPr>
          <a:lstStyle/>
          <a:p>
            <a:pPr algn="ctr"/>
            <a:r>
              <a:rPr lang="en-US" b="1" i="0" dirty="0">
                <a:solidFill>
                  <a:srgbClr val="05192D"/>
                </a:solidFill>
                <a:effectLst/>
                <a:latin typeface="Studio-Feixen-Sans"/>
              </a:rPr>
              <a:t>Density-Based Spatial Clustering of Applications with Noise </a:t>
            </a:r>
            <a:r>
              <a:rPr lang="en-US" b="1" dirty="0"/>
              <a:t>[DBSCAN]</a:t>
            </a:r>
          </a:p>
        </p:txBody>
      </p:sp>
      <p:sp>
        <p:nvSpPr>
          <p:cNvPr id="5" name="Content Placeholder 4"/>
          <p:cNvSpPr>
            <a:spLocks noGrp="1"/>
          </p:cNvSpPr>
          <p:nvPr>
            <p:ph idx="1"/>
          </p:nvPr>
        </p:nvSpPr>
        <p:spPr>
          <a:xfrm>
            <a:off x="0" y="1139252"/>
            <a:ext cx="12192000" cy="5718748"/>
          </a:xfrm>
        </p:spPr>
        <p:txBody>
          <a:bodyPr>
            <a:noAutofit/>
          </a:bodyPr>
          <a:lstStyle/>
          <a:p>
            <a:pPr algn="just" rtl="0">
              <a:lnSpc>
                <a:spcPct val="150000"/>
              </a:lnSpc>
            </a:pPr>
            <a:r>
              <a:rPr lang="en-US" b="0" i="0" dirty="0">
                <a:solidFill>
                  <a:srgbClr val="05192D"/>
                </a:solidFill>
                <a:effectLst/>
              </a:rPr>
              <a:t>DBSCAN is a powerful clustering algorithm that </a:t>
            </a:r>
            <a:r>
              <a:rPr lang="en-US" b="1" i="0" dirty="0">
                <a:solidFill>
                  <a:srgbClr val="0070C0"/>
                </a:solidFill>
                <a:effectLst/>
              </a:rPr>
              <a:t>groups points that are closely packed together in data spac</a:t>
            </a:r>
            <a:r>
              <a:rPr lang="en-US" b="0" i="0" dirty="0">
                <a:solidFill>
                  <a:srgbClr val="05192D"/>
                </a:solidFill>
                <a:effectLst/>
              </a:rPr>
              <a:t>e. Unlike some other clustering algorithms, DBSCAN </a:t>
            </a:r>
            <a:r>
              <a:rPr lang="en-US" b="1" i="0" dirty="0">
                <a:solidFill>
                  <a:srgbClr val="05192D"/>
                </a:solidFill>
                <a:effectLst/>
              </a:rPr>
              <a:t>doesn't require you to specify the number of clusters beforehand</a:t>
            </a:r>
            <a:r>
              <a:rPr lang="en-US" b="0" i="0" dirty="0">
                <a:solidFill>
                  <a:srgbClr val="05192D"/>
                </a:solidFill>
                <a:effectLst/>
              </a:rPr>
              <a:t>, making it particularly </a:t>
            </a:r>
            <a:r>
              <a:rPr lang="en-US" b="1" i="0" dirty="0">
                <a:solidFill>
                  <a:srgbClr val="0070C0"/>
                </a:solidFill>
                <a:effectLst/>
              </a:rPr>
              <a:t>useful for exploratory data analysis</a:t>
            </a:r>
            <a:r>
              <a:rPr lang="en-US" b="0" i="0" dirty="0">
                <a:solidFill>
                  <a:srgbClr val="05192D"/>
                </a:solidFill>
                <a:effectLst/>
              </a:rPr>
              <a:t>.</a:t>
            </a:r>
          </a:p>
          <a:p>
            <a:pPr algn="just" rtl="0">
              <a:lnSpc>
                <a:spcPct val="150000"/>
              </a:lnSpc>
            </a:pPr>
            <a:r>
              <a:rPr lang="en-US" b="0" i="0" dirty="0">
                <a:solidFill>
                  <a:srgbClr val="05192D"/>
                </a:solidFill>
                <a:effectLst/>
              </a:rPr>
              <a:t>The algorithm works by defining clusters as dense regions separated by regions of lower density. This approach allows DBSCAN to </a:t>
            </a:r>
            <a:r>
              <a:rPr lang="en-US" b="1" i="0" dirty="0">
                <a:solidFill>
                  <a:srgbClr val="05192D"/>
                </a:solidFill>
                <a:effectLst/>
              </a:rPr>
              <a:t>discover clusters of arbitrary shape and identify outliers as noise.</a:t>
            </a:r>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432BBA-6AEF-699D-B818-39C3E4647514}"/>
              </a:ext>
            </a:extLst>
          </p:cNvPr>
          <p:cNvSpPr>
            <a:spLocks noGrp="1"/>
          </p:cNvSpPr>
          <p:nvPr>
            <p:ph idx="1"/>
          </p:nvPr>
        </p:nvSpPr>
        <p:spPr>
          <a:xfrm>
            <a:off x="0" y="0"/>
            <a:ext cx="12192000" cy="5982116"/>
          </a:xfrm>
        </p:spPr>
        <p:txBody>
          <a:bodyPr>
            <a:normAutofit/>
          </a:bodyPr>
          <a:lstStyle/>
          <a:p>
            <a:pPr algn="just" rtl="0" fontAlgn="base"/>
            <a:r>
              <a:rPr lang="en-US" sz="2600" b="0" i="0" dirty="0">
                <a:solidFill>
                  <a:srgbClr val="273239"/>
                </a:solidFill>
                <a:effectLst/>
              </a:rPr>
              <a:t>Unlike K-Means or hierarchical clustering which assumes clusters are compact and spherical, DBSCAN perform well in handling real-world data irregularities such as</a:t>
            </a:r>
          </a:p>
          <a:p>
            <a:pPr algn="just" fontAlgn="base">
              <a:buFont typeface="Arial" panose="020B0604020202020204" pitchFamily="34" charset="0"/>
              <a:buChar char="•"/>
            </a:pPr>
            <a:r>
              <a:rPr lang="en-US" sz="2600" b="1" i="0" dirty="0">
                <a:solidFill>
                  <a:srgbClr val="273239"/>
                </a:solidFill>
                <a:effectLst/>
              </a:rPr>
              <a:t>Arbitrary-Shaped Clusters</a:t>
            </a:r>
            <a:r>
              <a:rPr lang="en-US" sz="2600" b="0" i="0" dirty="0">
                <a:solidFill>
                  <a:srgbClr val="273239"/>
                </a:solidFill>
                <a:effectLst/>
              </a:rPr>
              <a:t>: Clusters can take any shape not just circular or convex.</a:t>
            </a:r>
          </a:p>
          <a:p>
            <a:pPr algn="just" fontAlgn="base">
              <a:buFont typeface="Arial" panose="020B0604020202020204" pitchFamily="34" charset="0"/>
              <a:buChar char="•"/>
            </a:pPr>
            <a:r>
              <a:rPr lang="en-US" sz="2600" b="1" i="0" dirty="0">
                <a:solidFill>
                  <a:srgbClr val="273239"/>
                </a:solidFill>
                <a:effectLst/>
              </a:rPr>
              <a:t>Noise and Outliers</a:t>
            </a:r>
            <a:r>
              <a:rPr lang="en-US" sz="2600" b="0" i="0" dirty="0">
                <a:solidFill>
                  <a:srgbClr val="273239"/>
                </a:solidFill>
                <a:effectLst/>
              </a:rPr>
              <a:t>: It effectively identifies and handles noise points without assigning them to any cluster.</a:t>
            </a:r>
          </a:p>
          <a:p>
            <a:pPr algn="just"/>
            <a:endParaRPr lang="en-IN" sz="2400" dirty="0"/>
          </a:p>
        </p:txBody>
      </p:sp>
      <p:pic>
        <p:nvPicPr>
          <p:cNvPr id="5" name="Picture 4">
            <a:extLst>
              <a:ext uri="{FF2B5EF4-FFF2-40B4-BE49-F238E27FC236}">
                <a16:creationId xmlns:a16="http://schemas.microsoft.com/office/drawing/2014/main" id="{7630F2B1-C5CA-F616-4D06-0AD212ACB0F9}"/>
              </a:ext>
            </a:extLst>
          </p:cNvPr>
          <p:cNvPicPr>
            <a:picLocks noChangeAspect="1"/>
          </p:cNvPicPr>
          <p:nvPr/>
        </p:nvPicPr>
        <p:blipFill>
          <a:blip r:embed="rId2"/>
          <a:stretch>
            <a:fillRect/>
          </a:stretch>
        </p:blipFill>
        <p:spPr>
          <a:xfrm>
            <a:off x="1726680" y="2128603"/>
            <a:ext cx="8391680" cy="3493748"/>
          </a:xfrm>
          <a:prstGeom prst="rect">
            <a:avLst/>
          </a:prstGeom>
        </p:spPr>
      </p:pic>
      <p:sp>
        <p:nvSpPr>
          <p:cNvPr id="7" name="TextBox 6">
            <a:extLst>
              <a:ext uri="{FF2B5EF4-FFF2-40B4-BE49-F238E27FC236}">
                <a16:creationId xmlns:a16="http://schemas.microsoft.com/office/drawing/2014/main" id="{34CED301-727D-96D6-CEF3-E2BFA014A5C2}"/>
              </a:ext>
            </a:extLst>
          </p:cNvPr>
          <p:cNvSpPr txBox="1"/>
          <p:nvPr/>
        </p:nvSpPr>
        <p:spPr>
          <a:xfrm>
            <a:off x="-28574" y="5772253"/>
            <a:ext cx="12192000" cy="830997"/>
          </a:xfrm>
          <a:prstGeom prst="rect">
            <a:avLst/>
          </a:prstGeom>
          <a:noFill/>
        </p:spPr>
        <p:txBody>
          <a:bodyPr wrap="square">
            <a:spAutoFit/>
          </a:bodyPr>
          <a:lstStyle/>
          <a:p>
            <a:r>
              <a:rPr lang="en-US" sz="2400" b="0" i="0" dirty="0">
                <a:solidFill>
                  <a:srgbClr val="273239"/>
                </a:solidFill>
                <a:effectLst/>
                <a:latin typeface="Nunito" pitchFamily="2" charset="0"/>
              </a:rPr>
              <a:t>K-Means and Hierarchical handling compact, spherical clusters with varying noise tolerance while DBSCAN manages arbitrary-shaped clusters and noise handling.</a:t>
            </a:r>
            <a:endParaRPr lang="en-IN" sz="2400" dirty="0"/>
          </a:p>
        </p:txBody>
      </p:sp>
    </p:spTree>
    <p:extLst>
      <p:ext uri="{BB962C8B-B14F-4D97-AF65-F5344CB8AC3E}">
        <p14:creationId xmlns:p14="http://schemas.microsoft.com/office/powerpoint/2010/main" val="705194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C5F868-48FC-4604-ACDE-6DA88FB16165}"/>
              </a:ext>
            </a:extLst>
          </p:cNvPr>
          <p:cNvSpPr>
            <a:spLocks noGrp="1"/>
          </p:cNvSpPr>
          <p:nvPr>
            <p:ph idx="1"/>
          </p:nvPr>
        </p:nvSpPr>
        <p:spPr>
          <a:xfrm>
            <a:off x="0" y="0"/>
            <a:ext cx="12192000" cy="6839744"/>
          </a:xfrm>
        </p:spPr>
        <p:txBody>
          <a:bodyPr>
            <a:noAutofit/>
          </a:bodyPr>
          <a:lstStyle/>
          <a:p>
            <a:pPr algn="l" rtl="0">
              <a:lnSpc>
                <a:spcPct val="120000"/>
              </a:lnSpc>
            </a:pPr>
            <a:r>
              <a:rPr lang="en-US" sz="2300" b="0" i="0" dirty="0">
                <a:solidFill>
                  <a:srgbClr val="05192D"/>
                </a:solidFill>
                <a:effectLst/>
              </a:rPr>
              <a:t>DBSCAN operates by examining the neighborhood of each point in the dataset. The algorithm follows a step-by-step process to identify clusters based on the density of data points. Let's break down how DBSCAN works -- </a:t>
            </a:r>
          </a:p>
          <a:p>
            <a:pPr algn="l">
              <a:lnSpc>
                <a:spcPct val="120000"/>
              </a:lnSpc>
              <a:buFont typeface="+mj-lt"/>
              <a:buAutoNum type="arabicPeriod"/>
            </a:pPr>
            <a:r>
              <a:rPr lang="en-US" sz="2300" b="1" i="0" dirty="0">
                <a:solidFill>
                  <a:srgbClr val="05192D"/>
                </a:solidFill>
                <a:effectLst/>
              </a:rPr>
              <a:t>Parameter Selection</a:t>
            </a:r>
            <a:endParaRPr lang="en-US" sz="2300" b="0" i="0" dirty="0">
              <a:solidFill>
                <a:srgbClr val="05192D"/>
              </a:solidFill>
              <a:effectLst/>
            </a:endParaRPr>
          </a:p>
          <a:p>
            <a:pPr marL="742950" lvl="1" indent="-285750" algn="l">
              <a:lnSpc>
                <a:spcPct val="120000"/>
              </a:lnSpc>
              <a:buFont typeface="Arial" panose="020B0604020202020204" pitchFamily="34" charset="0"/>
              <a:buChar char="•"/>
            </a:pPr>
            <a:r>
              <a:rPr lang="en-US" sz="2300" b="0" i="0" dirty="0">
                <a:solidFill>
                  <a:srgbClr val="05192D"/>
                </a:solidFill>
                <a:effectLst/>
              </a:rPr>
              <a:t>Choose ε (epsilon): The maximum distance between two points for them to be considered as neighbors.</a:t>
            </a:r>
          </a:p>
          <a:p>
            <a:pPr marL="742950" lvl="1" indent="-285750" algn="l">
              <a:lnSpc>
                <a:spcPct val="120000"/>
              </a:lnSpc>
              <a:buFont typeface="Arial" panose="020B0604020202020204" pitchFamily="34" charset="0"/>
              <a:buChar char="•"/>
            </a:pPr>
            <a:r>
              <a:rPr lang="en-US" sz="2300" b="0" i="0" dirty="0">
                <a:solidFill>
                  <a:srgbClr val="05192D"/>
                </a:solidFill>
                <a:effectLst/>
              </a:rPr>
              <a:t>Choose </a:t>
            </a:r>
            <a:r>
              <a:rPr lang="en-US" sz="2300" b="0" i="0" dirty="0" err="1">
                <a:solidFill>
                  <a:srgbClr val="05192D"/>
                </a:solidFill>
                <a:effectLst/>
              </a:rPr>
              <a:t>MinPts</a:t>
            </a:r>
            <a:r>
              <a:rPr lang="en-US" sz="2300" b="0" i="0" dirty="0">
                <a:solidFill>
                  <a:srgbClr val="05192D"/>
                </a:solidFill>
                <a:effectLst/>
              </a:rPr>
              <a:t>: The minimum number of points required to form a dense region.</a:t>
            </a:r>
          </a:p>
          <a:p>
            <a:pPr algn="l">
              <a:lnSpc>
                <a:spcPct val="120000"/>
              </a:lnSpc>
              <a:buFont typeface="+mj-lt"/>
              <a:buAutoNum type="arabicPeriod"/>
            </a:pPr>
            <a:r>
              <a:rPr lang="en-US" sz="2300" b="1" i="0" dirty="0">
                <a:solidFill>
                  <a:srgbClr val="05192D"/>
                </a:solidFill>
                <a:effectLst/>
              </a:rPr>
              <a:t>Select a Starting Point</a:t>
            </a:r>
            <a:endParaRPr lang="en-US" sz="2300" b="0" i="0" dirty="0">
              <a:solidFill>
                <a:srgbClr val="05192D"/>
              </a:solidFill>
              <a:effectLst/>
            </a:endParaRPr>
          </a:p>
          <a:p>
            <a:pPr marL="742950" lvl="1" indent="-285750" algn="l">
              <a:lnSpc>
                <a:spcPct val="120000"/>
              </a:lnSpc>
              <a:buFont typeface="Arial" panose="020B0604020202020204" pitchFamily="34" charset="0"/>
              <a:buChar char="•"/>
            </a:pPr>
            <a:r>
              <a:rPr lang="en-US" sz="2300" b="0" i="0" dirty="0">
                <a:solidFill>
                  <a:srgbClr val="05192D"/>
                </a:solidFill>
                <a:effectLst/>
              </a:rPr>
              <a:t>The algorithm starts with an arbitrary unvisited point in the dataset.</a:t>
            </a:r>
          </a:p>
          <a:p>
            <a:pPr algn="l">
              <a:lnSpc>
                <a:spcPct val="120000"/>
              </a:lnSpc>
              <a:buFont typeface="+mj-lt"/>
              <a:buAutoNum type="arabicPeriod"/>
            </a:pPr>
            <a:r>
              <a:rPr lang="en-US" sz="2300" b="1" i="0" dirty="0">
                <a:solidFill>
                  <a:srgbClr val="05192D"/>
                </a:solidFill>
                <a:effectLst/>
              </a:rPr>
              <a:t>Examine the Neighborhood</a:t>
            </a:r>
            <a:endParaRPr lang="en-US" sz="2300" b="0" i="0" dirty="0">
              <a:solidFill>
                <a:srgbClr val="05192D"/>
              </a:solidFill>
              <a:effectLst/>
            </a:endParaRPr>
          </a:p>
          <a:p>
            <a:pPr marL="742950" lvl="1" indent="-285750" algn="l">
              <a:lnSpc>
                <a:spcPct val="120000"/>
              </a:lnSpc>
              <a:buFont typeface="Arial" panose="020B0604020202020204" pitchFamily="34" charset="0"/>
              <a:buChar char="•"/>
            </a:pPr>
            <a:r>
              <a:rPr lang="en-US" sz="2300" b="0" i="0" dirty="0">
                <a:solidFill>
                  <a:srgbClr val="05192D"/>
                </a:solidFill>
                <a:effectLst/>
              </a:rPr>
              <a:t>It retrieves all points within the ε distance of the starting point.</a:t>
            </a:r>
          </a:p>
          <a:p>
            <a:pPr marL="742950" lvl="1" indent="-285750" algn="l">
              <a:lnSpc>
                <a:spcPct val="120000"/>
              </a:lnSpc>
              <a:buFont typeface="Arial" panose="020B0604020202020204" pitchFamily="34" charset="0"/>
              <a:buChar char="•"/>
            </a:pPr>
            <a:r>
              <a:rPr lang="en-US" sz="2300" b="0" i="0" dirty="0">
                <a:solidFill>
                  <a:srgbClr val="05192D"/>
                </a:solidFill>
                <a:effectLst/>
              </a:rPr>
              <a:t>If the number of neighboring points is less than </a:t>
            </a:r>
            <a:r>
              <a:rPr lang="en-US" sz="2300" b="0" i="0" dirty="0" err="1">
                <a:solidFill>
                  <a:srgbClr val="05192D"/>
                </a:solidFill>
                <a:effectLst/>
              </a:rPr>
              <a:t>MinPts</a:t>
            </a:r>
            <a:r>
              <a:rPr lang="en-US" sz="2300" b="0" i="0" dirty="0">
                <a:solidFill>
                  <a:srgbClr val="05192D"/>
                </a:solidFill>
                <a:effectLst/>
              </a:rPr>
              <a:t>, the point is labeled as noise (for now).</a:t>
            </a:r>
          </a:p>
          <a:p>
            <a:pPr marL="742950" lvl="1" indent="-285750" algn="l">
              <a:lnSpc>
                <a:spcPct val="120000"/>
              </a:lnSpc>
              <a:buFont typeface="Arial" panose="020B0604020202020204" pitchFamily="34" charset="0"/>
              <a:buChar char="•"/>
            </a:pPr>
            <a:r>
              <a:rPr lang="en-US" sz="2300" b="0" i="0" dirty="0">
                <a:solidFill>
                  <a:srgbClr val="05192D"/>
                </a:solidFill>
                <a:effectLst/>
              </a:rPr>
              <a:t>If there are at least </a:t>
            </a:r>
            <a:r>
              <a:rPr lang="en-US" sz="2300" b="0" i="0" dirty="0" err="1">
                <a:solidFill>
                  <a:srgbClr val="05192D"/>
                </a:solidFill>
                <a:effectLst/>
              </a:rPr>
              <a:t>MinPts</a:t>
            </a:r>
            <a:r>
              <a:rPr lang="en-US" sz="2300" b="0" i="0" dirty="0">
                <a:solidFill>
                  <a:srgbClr val="05192D"/>
                </a:solidFill>
                <a:effectLst/>
              </a:rPr>
              <a:t> points within ε distance, the point is marked as a core point, and a new cluster is formed.</a:t>
            </a:r>
          </a:p>
        </p:txBody>
      </p:sp>
    </p:spTree>
    <p:extLst>
      <p:ext uri="{BB962C8B-B14F-4D97-AF65-F5344CB8AC3E}">
        <p14:creationId xmlns:p14="http://schemas.microsoft.com/office/powerpoint/2010/main" val="298047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3FF42-C738-A190-9414-4FDF1744864F}"/>
              </a:ext>
            </a:extLst>
          </p:cNvPr>
          <p:cNvSpPr>
            <a:spLocks noGrp="1"/>
          </p:cNvSpPr>
          <p:nvPr>
            <p:ph idx="1"/>
          </p:nvPr>
        </p:nvSpPr>
        <p:spPr>
          <a:xfrm>
            <a:off x="0" y="0"/>
            <a:ext cx="12192000" cy="6858000"/>
          </a:xfrm>
        </p:spPr>
        <p:txBody>
          <a:bodyPr>
            <a:normAutofit lnSpcReduction="10000"/>
          </a:bodyPr>
          <a:lstStyle/>
          <a:p>
            <a:pPr marL="0" indent="0" algn="l">
              <a:lnSpc>
                <a:spcPct val="120000"/>
              </a:lnSpc>
              <a:buNone/>
            </a:pPr>
            <a:r>
              <a:rPr lang="en-US" sz="2400" b="1" i="0" dirty="0">
                <a:solidFill>
                  <a:srgbClr val="05192D"/>
                </a:solidFill>
                <a:effectLst/>
              </a:rPr>
              <a:t>4. Expand the Cluster</a:t>
            </a:r>
            <a:endParaRPr lang="en-US" sz="2400" b="0" i="0" dirty="0">
              <a:solidFill>
                <a:srgbClr val="05192D"/>
              </a:solidFill>
              <a:effectLst/>
            </a:endParaRPr>
          </a:p>
          <a:p>
            <a:pPr marL="742950" lvl="1" indent="-285750" algn="l">
              <a:lnSpc>
                <a:spcPct val="120000"/>
              </a:lnSpc>
              <a:buFont typeface="Arial" panose="020B0604020202020204" pitchFamily="34" charset="0"/>
              <a:buChar char="•"/>
            </a:pPr>
            <a:r>
              <a:rPr lang="en-US" b="0" i="0" dirty="0">
                <a:solidFill>
                  <a:srgbClr val="05192D"/>
                </a:solidFill>
                <a:effectLst/>
              </a:rPr>
              <a:t>All the neighbors of the core point are added to the cluster.</a:t>
            </a:r>
          </a:p>
          <a:p>
            <a:pPr marL="742950" lvl="1" indent="-285750" algn="l">
              <a:lnSpc>
                <a:spcPct val="120000"/>
              </a:lnSpc>
              <a:buFont typeface="Arial" panose="020B0604020202020204" pitchFamily="34" charset="0"/>
              <a:buChar char="•"/>
            </a:pPr>
            <a:r>
              <a:rPr lang="en-US" b="0" i="0" dirty="0">
                <a:solidFill>
                  <a:srgbClr val="05192D"/>
                </a:solidFill>
                <a:effectLst/>
              </a:rPr>
              <a:t>For each of these neighbors</a:t>
            </a:r>
          </a:p>
          <a:p>
            <a:pPr marL="1143000" lvl="2" indent="-228600" algn="l">
              <a:lnSpc>
                <a:spcPct val="120000"/>
              </a:lnSpc>
              <a:buFont typeface="Arial" panose="020B0604020202020204" pitchFamily="34" charset="0"/>
              <a:buChar char="•"/>
            </a:pPr>
            <a:r>
              <a:rPr lang="en-US" sz="2400" b="0" i="0" dirty="0">
                <a:solidFill>
                  <a:srgbClr val="05192D"/>
                </a:solidFill>
                <a:effectLst/>
              </a:rPr>
              <a:t>If it's a core point, its neighbors are added to the cluster recursively.</a:t>
            </a:r>
          </a:p>
          <a:p>
            <a:pPr marL="1143000" lvl="2" indent="-228600" algn="l">
              <a:lnSpc>
                <a:spcPct val="120000"/>
              </a:lnSpc>
              <a:buFont typeface="Arial" panose="020B0604020202020204" pitchFamily="34" charset="0"/>
              <a:buChar char="•"/>
            </a:pPr>
            <a:r>
              <a:rPr lang="en-US" sz="2400" b="0" i="0" dirty="0">
                <a:solidFill>
                  <a:srgbClr val="05192D"/>
                </a:solidFill>
                <a:effectLst/>
              </a:rPr>
              <a:t>If it's not a core point, it's marked as a border point, and the expansion stops.</a:t>
            </a:r>
          </a:p>
          <a:p>
            <a:pPr marL="0" indent="0" algn="l">
              <a:lnSpc>
                <a:spcPct val="120000"/>
              </a:lnSpc>
              <a:buNone/>
            </a:pPr>
            <a:r>
              <a:rPr lang="en-US" sz="2400" b="1" i="0" dirty="0">
                <a:solidFill>
                  <a:srgbClr val="05192D"/>
                </a:solidFill>
                <a:effectLst/>
              </a:rPr>
              <a:t>5. Repeat the Process</a:t>
            </a:r>
            <a:endParaRPr lang="en-US" sz="2400" b="0" i="0" dirty="0">
              <a:solidFill>
                <a:srgbClr val="05192D"/>
              </a:solidFill>
              <a:effectLst/>
            </a:endParaRPr>
          </a:p>
          <a:p>
            <a:pPr marL="742950" lvl="1" indent="-285750" algn="l">
              <a:lnSpc>
                <a:spcPct val="120000"/>
              </a:lnSpc>
              <a:buFont typeface="Arial" panose="020B0604020202020204" pitchFamily="34" charset="0"/>
              <a:buChar char="•"/>
            </a:pPr>
            <a:r>
              <a:rPr lang="en-US" b="0" i="0" dirty="0">
                <a:solidFill>
                  <a:srgbClr val="05192D"/>
                </a:solidFill>
                <a:effectLst/>
              </a:rPr>
              <a:t>The algorithm moves to the next unvisited point in the dataset.</a:t>
            </a:r>
          </a:p>
          <a:p>
            <a:pPr marL="742950" lvl="1" indent="-285750" algn="l">
              <a:lnSpc>
                <a:spcPct val="120000"/>
              </a:lnSpc>
              <a:buFont typeface="Arial" panose="020B0604020202020204" pitchFamily="34" charset="0"/>
              <a:buChar char="•"/>
            </a:pPr>
            <a:r>
              <a:rPr lang="en-US" b="0" i="0" dirty="0">
                <a:solidFill>
                  <a:srgbClr val="05192D"/>
                </a:solidFill>
                <a:effectLst/>
              </a:rPr>
              <a:t>Steps 3-4 are repeated until all points have been visited.</a:t>
            </a:r>
          </a:p>
          <a:p>
            <a:pPr marL="0" indent="0" algn="l">
              <a:lnSpc>
                <a:spcPct val="120000"/>
              </a:lnSpc>
              <a:buNone/>
            </a:pPr>
            <a:r>
              <a:rPr lang="en-US" sz="2400" b="1" i="0" dirty="0">
                <a:solidFill>
                  <a:srgbClr val="05192D"/>
                </a:solidFill>
                <a:effectLst/>
              </a:rPr>
              <a:t>6. Finalize Clusters</a:t>
            </a:r>
            <a:endParaRPr lang="en-US" sz="2400" b="0" i="0" dirty="0">
              <a:solidFill>
                <a:srgbClr val="05192D"/>
              </a:solidFill>
              <a:effectLst/>
            </a:endParaRPr>
          </a:p>
          <a:p>
            <a:pPr marL="742950" lvl="1" indent="-285750" algn="l">
              <a:lnSpc>
                <a:spcPct val="120000"/>
              </a:lnSpc>
              <a:buFont typeface="Arial" panose="020B0604020202020204" pitchFamily="34" charset="0"/>
              <a:buChar char="•"/>
            </a:pPr>
            <a:r>
              <a:rPr lang="en-US" b="0" i="0" dirty="0">
                <a:solidFill>
                  <a:srgbClr val="05192D"/>
                </a:solidFill>
                <a:effectLst/>
              </a:rPr>
              <a:t>After all points have been processed, the algorithm identifies all clusters.</a:t>
            </a:r>
          </a:p>
          <a:p>
            <a:pPr marL="742950" lvl="1" indent="-285750" algn="l">
              <a:lnSpc>
                <a:spcPct val="120000"/>
              </a:lnSpc>
              <a:buFont typeface="Arial" panose="020B0604020202020204" pitchFamily="34" charset="0"/>
              <a:buChar char="•"/>
            </a:pPr>
            <a:r>
              <a:rPr lang="en-US" b="0" i="0" dirty="0">
                <a:solidFill>
                  <a:srgbClr val="05192D"/>
                </a:solidFill>
                <a:effectLst/>
              </a:rPr>
              <a:t>Points initially labeled as noise might now be border points if they're within ε distance of a core point.</a:t>
            </a:r>
          </a:p>
          <a:p>
            <a:pPr marL="0" indent="0" algn="l">
              <a:lnSpc>
                <a:spcPct val="120000"/>
              </a:lnSpc>
              <a:buNone/>
            </a:pPr>
            <a:r>
              <a:rPr lang="en-US" sz="2400" b="1" i="0" dirty="0">
                <a:solidFill>
                  <a:srgbClr val="05192D"/>
                </a:solidFill>
                <a:effectLst/>
              </a:rPr>
              <a:t>7. Handling Noise</a:t>
            </a:r>
            <a:endParaRPr lang="en-US" sz="2400" b="0" i="0" dirty="0">
              <a:solidFill>
                <a:srgbClr val="05192D"/>
              </a:solidFill>
              <a:effectLst/>
            </a:endParaRPr>
          </a:p>
          <a:p>
            <a:pPr marL="742950" lvl="1" indent="-285750" algn="l">
              <a:lnSpc>
                <a:spcPct val="120000"/>
              </a:lnSpc>
              <a:buFont typeface="Arial" panose="020B0604020202020204" pitchFamily="34" charset="0"/>
              <a:buChar char="•"/>
            </a:pPr>
            <a:r>
              <a:rPr lang="en-US" b="0" i="0" dirty="0">
                <a:solidFill>
                  <a:srgbClr val="05192D"/>
                </a:solidFill>
                <a:effectLst/>
              </a:rPr>
              <a:t>Any points not belonging to any cluster remain classified as noise.</a:t>
            </a:r>
          </a:p>
          <a:p>
            <a:endParaRPr lang="en-IN" sz="3200" dirty="0"/>
          </a:p>
        </p:txBody>
      </p:sp>
    </p:spTree>
    <p:extLst>
      <p:ext uri="{BB962C8B-B14F-4D97-AF65-F5344CB8AC3E}">
        <p14:creationId xmlns:p14="http://schemas.microsoft.com/office/powerpoint/2010/main" val="40821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F7DD4-5A74-08F9-0178-07415841AA6C}"/>
              </a:ext>
            </a:extLst>
          </p:cNvPr>
          <p:cNvSpPr>
            <a:spLocks noGrp="1"/>
          </p:cNvSpPr>
          <p:nvPr>
            <p:ph idx="1"/>
          </p:nvPr>
        </p:nvSpPr>
        <p:spPr>
          <a:xfrm>
            <a:off x="0" y="0"/>
            <a:ext cx="6460761" cy="6858000"/>
          </a:xfrm>
        </p:spPr>
        <p:txBody>
          <a:bodyPr>
            <a:normAutofit fontScale="70000" lnSpcReduction="20000"/>
          </a:bodyPr>
          <a:lstStyle/>
          <a:p>
            <a:pPr marL="0" indent="0">
              <a:lnSpc>
                <a:spcPct val="120000"/>
              </a:lnSpc>
              <a:buNone/>
            </a:pPr>
            <a:r>
              <a:rPr lang="en-US" dirty="0"/>
              <a:t>DBSCAN works by categorizing data points into three types--</a:t>
            </a:r>
          </a:p>
          <a:p>
            <a:pPr algn="just">
              <a:lnSpc>
                <a:spcPct val="120000"/>
              </a:lnSpc>
              <a:buFont typeface="+mj-lt"/>
              <a:buAutoNum type="arabicPeriod"/>
            </a:pPr>
            <a:r>
              <a:rPr lang="en-US" sz="2800" b="1" i="0" dirty="0">
                <a:solidFill>
                  <a:srgbClr val="05192D"/>
                </a:solidFill>
                <a:effectLst/>
                <a:latin typeface="Studio-Feixen-Sans"/>
              </a:rPr>
              <a:t>Core Points</a:t>
            </a:r>
            <a:r>
              <a:rPr lang="en-US" sz="2800" b="0" i="0" dirty="0">
                <a:solidFill>
                  <a:srgbClr val="05192D"/>
                </a:solidFill>
                <a:effectLst/>
                <a:latin typeface="Studio-Feixen-Sans"/>
              </a:rPr>
              <a:t>: These are points that have at least a minimum number of other points (</a:t>
            </a:r>
            <a:r>
              <a:rPr lang="en-US" sz="2800" b="0" i="0" dirty="0" err="1">
                <a:solidFill>
                  <a:srgbClr val="05192D"/>
                </a:solidFill>
                <a:effectLst/>
                <a:latin typeface="Studio-Feixen-Sans"/>
              </a:rPr>
              <a:t>MinPts</a:t>
            </a:r>
            <a:r>
              <a:rPr lang="en-US" sz="2800" b="0" i="0" dirty="0">
                <a:solidFill>
                  <a:srgbClr val="05192D"/>
                </a:solidFill>
                <a:effectLst/>
                <a:latin typeface="Studio-Feixen-Sans"/>
              </a:rPr>
              <a:t>) within a specified distance (ε or epsilon).</a:t>
            </a:r>
            <a:r>
              <a:rPr lang="en-US" dirty="0"/>
              <a:t> Core points have a sufficient number of neighbors within a specified radius (</a:t>
            </a:r>
            <a:r>
              <a:rPr lang="en-US" dirty="0" err="1"/>
              <a:t>eplison</a:t>
            </a:r>
            <a:r>
              <a:rPr lang="en-US" dirty="0"/>
              <a:t>)</a:t>
            </a:r>
            <a:endParaRPr lang="en-US" sz="2800" b="0" i="0" dirty="0">
              <a:solidFill>
                <a:srgbClr val="05192D"/>
              </a:solidFill>
              <a:effectLst/>
              <a:latin typeface="Studio-Feixen-Sans"/>
            </a:endParaRPr>
          </a:p>
          <a:p>
            <a:pPr algn="just">
              <a:lnSpc>
                <a:spcPct val="120000"/>
              </a:lnSpc>
              <a:buFont typeface="+mj-lt"/>
              <a:buAutoNum type="arabicPeriod"/>
            </a:pPr>
            <a:r>
              <a:rPr lang="en-US" sz="2800" b="1" i="0" dirty="0">
                <a:solidFill>
                  <a:srgbClr val="05192D"/>
                </a:solidFill>
                <a:effectLst/>
                <a:latin typeface="Studio-Feixen-Sans"/>
              </a:rPr>
              <a:t>Border Points</a:t>
            </a:r>
            <a:r>
              <a:rPr lang="en-US" sz="2800" b="0" i="0" dirty="0">
                <a:solidFill>
                  <a:srgbClr val="05192D"/>
                </a:solidFill>
                <a:effectLst/>
                <a:latin typeface="Studio-Feixen-Sans"/>
              </a:rPr>
              <a:t>: These are points that are within the ε distance of a core point but don't have </a:t>
            </a:r>
            <a:r>
              <a:rPr lang="en-US" sz="2800" b="0" i="0" dirty="0" err="1">
                <a:solidFill>
                  <a:srgbClr val="05192D"/>
                </a:solidFill>
                <a:effectLst/>
                <a:latin typeface="Studio-Feixen-Sans"/>
              </a:rPr>
              <a:t>MinPts</a:t>
            </a:r>
            <a:r>
              <a:rPr lang="en-US" sz="2800" b="0" i="0" dirty="0">
                <a:solidFill>
                  <a:srgbClr val="05192D"/>
                </a:solidFill>
                <a:effectLst/>
                <a:latin typeface="Studio-Feixen-Sans"/>
              </a:rPr>
              <a:t> neighbors themselves. </a:t>
            </a:r>
            <a:r>
              <a:rPr lang="en-US" dirty="0"/>
              <a:t>Border points are near core points but lack enough neighbors to be core points themselves</a:t>
            </a:r>
            <a:endParaRPr lang="en-US" sz="2800" b="0" i="0" dirty="0">
              <a:solidFill>
                <a:srgbClr val="05192D"/>
              </a:solidFill>
              <a:effectLst/>
              <a:latin typeface="Studio-Feixen-Sans"/>
            </a:endParaRPr>
          </a:p>
          <a:p>
            <a:pPr algn="just">
              <a:lnSpc>
                <a:spcPct val="120000"/>
              </a:lnSpc>
              <a:buFont typeface="+mj-lt"/>
              <a:buAutoNum type="arabicPeriod"/>
            </a:pPr>
            <a:r>
              <a:rPr lang="en-US" sz="2800" b="1" i="0" dirty="0">
                <a:solidFill>
                  <a:srgbClr val="05192D"/>
                </a:solidFill>
                <a:effectLst/>
                <a:latin typeface="Studio-Feixen-Sans"/>
              </a:rPr>
              <a:t>Noise Points</a:t>
            </a:r>
            <a:r>
              <a:rPr lang="en-US" sz="2800" b="0" i="0" dirty="0">
                <a:solidFill>
                  <a:srgbClr val="05192D"/>
                </a:solidFill>
                <a:effectLst/>
                <a:latin typeface="Studio-Feixen-Sans"/>
              </a:rPr>
              <a:t>: These are points that are neither core points nor border points. They're not close enough to any cluster to be included.</a:t>
            </a:r>
          </a:p>
          <a:p>
            <a:pPr marL="0" indent="0" algn="just">
              <a:lnSpc>
                <a:spcPct val="120000"/>
              </a:lnSpc>
              <a:buNone/>
            </a:pPr>
            <a:r>
              <a:rPr lang="en-US" dirty="0"/>
              <a:t>By iteratively expanding clusters from core points and connecting density-reachable points, DBSCAN forms clusters without relying on rigid assumptions about their shape or size.</a:t>
            </a:r>
          </a:p>
          <a:p>
            <a:pPr marL="0" indent="0" algn="just">
              <a:lnSpc>
                <a:spcPct val="120000"/>
              </a:lnSpc>
              <a:buNone/>
            </a:pPr>
            <a:r>
              <a:rPr lang="en-US" sz="2800" b="0" i="0" dirty="0">
                <a:solidFill>
                  <a:srgbClr val="05192D"/>
                </a:solidFill>
                <a:effectLst/>
                <a:latin typeface="Studio-Feixen-Sans"/>
              </a:rPr>
              <a:t>Core points form the heart of clusters, border points are on the edge of clusters, and noise points are isolated.</a:t>
            </a:r>
          </a:p>
          <a:p>
            <a:pPr marL="0" indent="0" algn="just">
              <a:lnSpc>
                <a:spcPct val="120000"/>
              </a:lnSpc>
              <a:buNone/>
            </a:pPr>
            <a:endParaRPr lang="en-IN" dirty="0"/>
          </a:p>
        </p:txBody>
      </p:sp>
      <p:pic>
        <p:nvPicPr>
          <p:cNvPr id="4" name="Picture 3">
            <a:extLst>
              <a:ext uri="{FF2B5EF4-FFF2-40B4-BE49-F238E27FC236}">
                <a16:creationId xmlns:a16="http://schemas.microsoft.com/office/drawing/2014/main" id="{83560844-0C99-ECD0-5A3A-C635F7A5AC87}"/>
              </a:ext>
            </a:extLst>
          </p:cNvPr>
          <p:cNvPicPr>
            <a:picLocks noChangeAspect="1"/>
          </p:cNvPicPr>
          <p:nvPr/>
        </p:nvPicPr>
        <p:blipFill rotWithShape="1">
          <a:blip r:embed="rId2"/>
          <a:srcRect l="3837" t="6558" r="5868" b="4131"/>
          <a:stretch/>
        </p:blipFill>
        <p:spPr>
          <a:xfrm>
            <a:off x="6460761" y="3625924"/>
            <a:ext cx="5731239" cy="3202604"/>
          </a:xfrm>
          <a:prstGeom prst="rect">
            <a:avLst/>
          </a:prstGeom>
        </p:spPr>
      </p:pic>
      <p:pic>
        <p:nvPicPr>
          <p:cNvPr id="5" name="Picture 4">
            <a:extLst>
              <a:ext uri="{FF2B5EF4-FFF2-40B4-BE49-F238E27FC236}">
                <a16:creationId xmlns:a16="http://schemas.microsoft.com/office/drawing/2014/main" id="{A47E0234-B38A-47F7-29E8-0D441150D110}"/>
              </a:ext>
            </a:extLst>
          </p:cNvPr>
          <p:cNvPicPr>
            <a:picLocks noChangeAspect="1"/>
          </p:cNvPicPr>
          <p:nvPr/>
        </p:nvPicPr>
        <p:blipFill>
          <a:blip r:embed="rId3"/>
          <a:stretch>
            <a:fillRect/>
          </a:stretch>
        </p:blipFill>
        <p:spPr>
          <a:xfrm>
            <a:off x="6689723" y="101863"/>
            <a:ext cx="5341494" cy="3524061"/>
          </a:xfrm>
          <a:prstGeom prst="rect">
            <a:avLst/>
          </a:prstGeom>
        </p:spPr>
      </p:pic>
    </p:spTree>
    <p:extLst>
      <p:ext uri="{BB962C8B-B14F-4D97-AF65-F5344CB8AC3E}">
        <p14:creationId xmlns:p14="http://schemas.microsoft.com/office/powerpoint/2010/main" val="211186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2596" y="0"/>
            <a:ext cx="8229600" cy="642918"/>
          </a:xfrm>
        </p:spPr>
        <p:txBody>
          <a:bodyPr>
            <a:normAutofit fontScale="90000"/>
          </a:bodyPr>
          <a:lstStyle/>
          <a:p>
            <a:pPr algn="ctr" fontAlgn="base"/>
            <a:r>
              <a:rPr lang="en-IN" b="1" i="0" dirty="0">
                <a:solidFill>
                  <a:srgbClr val="273239"/>
                </a:solidFill>
                <a:effectLst/>
                <a:latin typeface="Source Sans 3"/>
              </a:rPr>
              <a:t>Mean-Shift Clustering</a:t>
            </a:r>
          </a:p>
        </p:txBody>
      </p:sp>
      <p:sp>
        <p:nvSpPr>
          <p:cNvPr id="5" name="Content Placeholder 4"/>
          <p:cNvSpPr>
            <a:spLocks noGrp="1"/>
          </p:cNvSpPr>
          <p:nvPr>
            <p:ph idx="1"/>
          </p:nvPr>
        </p:nvSpPr>
        <p:spPr>
          <a:xfrm>
            <a:off x="-28604" y="364769"/>
            <a:ext cx="12192000" cy="6493231"/>
          </a:xfrm>
        </p:spPr>
        <p:txBody>
          <a:bodyPr>
            <a:noAutofit/>
          </a:bodyPr>
          <a:lstStyle/>
          <a:p>
            <a:pPr algn="just" fontAlgn="base">
              <a:lnSpc>
                <a:spcPct val="150000"/>
              </a:lnSpc>
            </a:pPr>
            <a:r>
              <a:rPr lang="en-US" sz="2400" b="1" i="0" dirty="0" err="1">
                <a:solidFill>
                  <a:srgbClr val="273239"/>
                </a:solidFill>
                <a:effectLst/>
              </a:rPr>
              <a:t>Meanshift</a:t>
            </a:r>
            <a:r>
              <a:rPr lang="en-US" sz="2400" b="1" i="0" dirty="0">
                <a:solidFill>
                  <a:srgbClr val="273239"/>
                </a:solidFill>
                <a:effectLst/>
              </a:rPr>
              <a:t> </a:t>
            </a:r>
            <a:r>
              <a:rPr lang="en-US" sz="2400" b="0" i="0" dirty="0">
                <a:solidFill>
                  <a:srgbClr val="273239"/>
                </a:solidFill>
                <a:effectLst/>
              </a:rPr>
              <a:t>is falling under the category of a clustering algorithm in contrast of Unsupervised learning that </a:t>
            </a:r>
            <a:r>
              <a:rPr lang="en-US" sz="2400" b="1" i="0" dirty="0">
                <a:solidFill>
                  <a:srgbClr val="0070C0"/>
                </a:solidFill>
                <a:effectLst/>
              </a:rPr>
              <a:t>assigns the data points to the clusters iteratively by shifting points towards the mode</a:t>
            </a:r>
            <a:r>
              <a:rPr lang="en-US" sz="2400" b="0" i="0" dirty="0">
                <a:solidFill>
                  <a:srgbClr val="273239"/>
                </a:solidFill>
                <a:effectLst/>
              </a:rPr>
              <a:t> (mode is the highest density of data points in the region, in the context of the </a:t>
            </a:r>
            <a:r>
              <a:rPr lang="en-US" sz="2400" b="0" i="0" dirty="0" err="1">
                <a:solidFill>
                  <a:srgbClr val="273239"/>
                </a:solidFill>
                <a:effectLst/>
              </a:rPr>
              <a:t>Meanshift</a:t>
            </a:r>
            <a:r>
              <a:rPr lang="en-US" sz="2400" b="0" i="0" dirty="0">
                <a:solidFill>
                  <a:srgbClr val="273239"/>
                </a:solidFill>
                <a:effectLst/>
              </a:rPr>
              <a:t>). </a:t>
            </a:r>
          </a:p>
          <a:p>
            <a:pPr algn="just" fontAlgn="base">
              <a:lnSpc>
                <a:spcPct val="150000"/>
              </a:lnSpc>
            </a:pPr>
            <a:r>
              <a:rPr lang="en-US" sz="2400" dirty="0"/>
              <a:t>The algorithm </a:t>
            </a:r>
            <a:r>
              <a:rPr lang="en-US" sz="2400" b="1" dirty="0"/>
              <a:t>does not require any prior information about the number of clusters present</a:t>
            </a:r>
            <a:r>
              <a:rPr lang="en-US" sz="2400" dirty="0"/>
              <a:t> in the data, making it particularly </a:t>
            </a:r>
            <a:r>
              <a:rPr lang="en-US" sz="2400" b="1" dirty="0">
                <a:solidFill>
                  <a:srgbClr val="0070C0"/>
                </a:solidFill>
              </a:rPr>
              <a:t>useful for exploratory data analysis</a:t>
            </a:r>
            <a:r>
              <a:rPr lang="en-US" sz="2400" dirty="0"/>
              <a:t>.</a:t>
            </a:r>
          </a:p>
          <a:p>
            <a:pPr algn="just" fontAlgn="base">
              <a:lnSpc>
                <a:spcPct val="150000"/>
              </a:lnSpc>
            </a:pPr>
            <a:r>
              <a:rPr lang="en-US" sz="2400" dirty="0">
                <a:solidFill>
                  <a:srgbClr val="05192D"/>
                </a:solidFill>
              </a:rPr>
              <a:t>This makes it particularly useful for </a:t>
            </a:r>
            <a:r>
              <a:rPr lang="en-US" sz="2400" b="1" dirty="0">
                <a:solidFill>
                  <a:srgbClr val="05192D"/>
                </a:solidFill>
              </a:rPr>
              <a:t>applications such as object recognition</a:t>
            </a:r>
            <a:r>
              <a:rPr lang="en-US" sz="2400" dirty="0">
                <a:solidFill>
                  <a:srgbClr val="05192D"/>
                </a:solidFill>
              </a:rPr>
              <a:t>, where it can </a:t>
            </a:r>
            <a:r>
              <a:rPr lang="en-US" sz="2400" b="1" dirty="0">
                <a:solidFill>
                  <a:srgbClr val="0070C0"/>
                </a:solidFill>
              </a:rPr>
              <a:t>segment images based on pixel intensity and color</a:t>
            </a:r>
            <a:r>
              <a:rPr lang="en-US" sz="2400" dirty="0">
                <a:solidFill>
                  <a:srgbClr val="05192D"/>
                </a:solidFill>
              </a:rPr>
              <a:t>, and also for tracking objects in video sequences.</a:t>
            </a:r>
          </a:p>
          <a:p>
            <a:pPr algn="just" fontAlgn="base">
              <a:lnSpc>
                <a:spcPct val="150000"/>
              </a:lnSpc>
            </a:pPr>
            <a:r>
              <a:rPr lang="en-US" sz="2400" b="0" i="0" dirty="0">
                <a:solidFill>
                  <a:srgbClr val="273239"/>
                </a:solidFill>
                <a:effectLst/>
              </a:rPr>
              <a:t>As such, it is also known as the </a:t>
            </a:r>
            <a:r>
              <a:rPr lang="en-US" sz="2400" b="1" i="0" dirty="0">
                <a:solidFill>
                  <a:srgbClr val="273239"/>
                </a:solidFill>
                <a:effectLst/>
              </a:rPr>
              <a:t>Mode-seeking algorithm</a:t>
            </a:r>
            <a:r>
              <a:rPr lang="en-US" sz="2400" b="0" i="0" dirty="0">
                <a:solidFill>
                  <a:srgbClr val="273239"/>
                </a:solidFill>
                <a:effectLst/>
              </a:rPr>
              <a:t>. Mean-shift algorithm has applications in the field of image processing and computer vision.</a:t>
            </a:r>
          </a:p>
          <a:p>
            <a:pPr algn="just">
              <a:lnSpc>
                <a:spcPct val="150000"/>
              </a:lnSpc>
              <a:buNone/>
            </a:pPr>
            <a:br>
              <a:rPr lang="en-US" sz="2400" dirty="0"/>
            </a:b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A9E99-D629-BE15-CBFD-2204088F2318}"/>
              </a:ext>
            </a:extLst>
          </p:cNvPr>
          <p:cNvSpPr>
            <a:spLocks noGrp="1"/>
          </p:cNvSpPr>
          <p:nvPr>
            <p:ph idx="1"/>
          </p:nvPr>
        </p:nvSpPr>
        <p:spPr>
          <a:xfrm>
            <a:off x="0" y="0"/>
            <a:ext cx="12192000" cy="6858000"/>
          </a:xfrm>
        </p:spPr>
        <p:txBody>
          <a:bodyPr>
            <a:noAutofit/>
          </a:bodyPr>
          <a:lstStyle/>
          <a:p>
            <a:pPr algn="just" rtl="0">
              <a:lnSpc>
                <a:spcPct val="100000"/>
              </a:lnSpc>
            </a:pPr>
            <a:r>
              <a:rPr lang="en-US" sz="2400" b="0" i="0" u="none" strike="noStrike" dirty="0">
                <a:solidFill>
                  <a:srgbClr val="05192D"/>
                </a:solidFill>
                <a:effectLst/>
              </a:rPr>
              <a:t>As a mode-seeking algorithm, it labels the clusters by finding the modes, or peaks, in the data distribution. Essentially, it highlights the most dense areas. It does this by iteratively shifting the cluster centers toward regions of a higher data density. Here are the steps:</a:t>
            </a:r>
            <a:endParaRPr lang="en-US" sz="2400" b="0" i="0" dirty="0">
              <a:solidFill>
                <a:srgbClr val="05192D"/>
              </a:solidFill>
              <a:effectLst/>
            </a:endParaRPr>
          </a:p>
          <a:p>
            <a:pPr algn="just">
              <a:lnSpc>
                <a:spcPct val="100000"/>
              </a:lnSpc>
              <a:buFont typeface="+mj-lt"/>
              <a:buAutoNum type="arabicPeriod"/>
            </a:pPr>
            <a:r>
              <a:rPr lang="en-US" sz="2400" b="1" i="0" u="none" strike="noStrike" dirty="0">
                <a:solidFill>
                  <a:srgbClr val="05192D"/>
                </a:solidFill>
                <a:effectLst/>
              </a:rPr>
              <a:t>Initialization</a:t>
            </a:r>
            <a:r>
              <a:rPr lang="en-US" sz="2400" b="0" i="0" u="none" strike="noStrike" dirty="0">
                <a:solidFill>
                  <a:srgbClr val="05192D"/>
                </a:solidFill>
                <a:effectLst/>
              </a:rPr>
              <a:t>: Start by considering each data point as a potential candidate for the cluster center.</a:t>
            </a:r>
            <a:endParaRPr lang="en-US" sz="2400" b="0" i="0" dirty="0">
              <a:solidFill>
                <a:srgbClr val="05192D"/>
              </a:solidFill>
              <a:effectLst/>
            </a:endParaRPr>
          </a:p>
          <a:p>
            <a:pPr algn="just">
              <a:lnSpc>
                <a:spcPct val="100000"/>
              </a:lnSpc>
              <a:buFont typeface="+mj-lt"/>
              <a:buAutoNum type="arabicPeriod"/>
            </a:pPr>
            <a:r>
              <a:rPr lang="en-US" sz="2400" b="1" i="0" u="none" strike="noStrike" dirty="0">
                <a:solidFill>
                  <a:srgbClr val="05192D"/>
                </a:solidFill>
                <a:effectLst/>
              </a:rPr>
              <a:t>Density</a:t>
            </a:r>
            <a:r>
              <a:rPr lang="en-US" sz="2400" b="0" i="0" u="none" strike="noStrike" dirty="0">
                <a:solidFill>
                  <a:srgbClr val="05192D"/>
                </a:solidFill>
                <a:effectLst/>
              </a:rPr>
              <a:t> </a:t>
            </a:r>
            <a:r>
              <a:rPr lang="en-US" sz="2400" b="1" i="0" u="none" strike="noStrike" dirty="0">
                <a:solidFill>
                  <a:srgbClr val="05192D"/>
                </a:solidFill>
                <a:effectLst/>
              </a:rPr>
              <a:t>Estimation</a:t>
            </a:r>
            <a:r>
              <a:rPr lang="en-US" sz="2400" b="0" i="0" u="none" strike="noStrike" dirty="0">
                <a:solidFill>
                  <a:srgbClr val="05192D"/>
                </a:solidFill>
                <a:effectLst/>
              </a:rPr>
              <a:t>: For each data point, define a window around it, called the radius, and then compute the mean of those data points within this radius.</a:t>
            </a:r>
            <a:endParaRPr lang="en-US" sz="2400" b="0" i="0" dirty="0">
              <a:solidFill>
                <a:srgbClr val="05192D"/>
              </a:solidFill>
              <a:effectLst/>
            </a:endParaRPr>
          </a:p>
          <a:p>
            <a:pPr algn="just">
              <a:lnSpc>
                <a:spcPct val="100000"/>
              </a:lnSpc>
              <a:buFont typeface="+mj-lt"/>
              <a:buAutoNum type="arabicPeriod"/>
            </a:pPr>
            <a:r>
              <a:rPr lang="en-US" sz="2400" b="1" i="0" u="none" strike="noStrike" dirty="0">
                <a:solidFill>
                  <a:srgbClr val="05192D"/>
                </a:solidFill>
                <a:effectLst/>
              </a:rPr>
              <a:t>Shifting</a:t>
            </a:r>
            <a:r>
              <a:rPr lang="en-US" sz="2400" b="0" i="0" u="none" strike="noStrike" dirty="0">
                <a:solidFill>
                  <a:srgbClr val="05192D"/>
                </a:solidFill>
                <a:effectLst/>
              </a:rPr>
              <a:t>: Shift each point to this mean position. This step moves the point towards the region of higher density.</a:t>
            </a:r>
            <a:endParaRPr lang="en-US" sz="2400" b="0" i="0" dirty="0">
              <a:solidFill>
                <a:srgbClr val="05192D"/>
              </a:solidFill>
              <a:effectLst/>
            </a:endParaRPr>
          </a:p>
          <a:p>
            <a:pPr algn="just">
              <a:lnSpc>
                <a:spcPct val="100000"/>
              </a:lnSpc>
              <a:buFont typeface="+mj-lt"/>
              <a:buAutoNum type="arabicPeriod"/>
            </a:pPr>
            <a:r>
              <a:rPr lang="en-US" sz="2400" b="1" i="0" u="none" strike="noStrike" dirty="0">
                <a:solidFill>
                  <a:srgbClr val="05192D"/>
                </a:solidFill>
                <a:effectLst/>
              </a:rPr>
              <a:t>Convergence</a:t>
            </a:r>
            <a:r>
              <a:rPr lang="en-US" sz="2400" b="0" i="0" u="none" strike="noStrike" dirty="0">
                <a:solidFill>
                  <a:srgbClr val="05192D"/>
                </a:solidFill>
                <a:effectLst/>
              </a:rPr>
              <a:t>: Repeat steps 2 and 3 iteratively until convergence, i.e., when the shift is smaller than a predefined threshold. The insignificant change in shift implies that the points have stabilized around the local maxima of the density function.</a:t>
            </a:r>
            <a:endParaRPr lang="en-US" sz="2400" b="0" i="0" dirty="0">
              <a:solidFill>
                <a:srgbClr val="05192D"/>
              </a:solidFill>
              <a:effectLst/>
            </a:endParaRPr>
          </a:p>
          <a:p>
            <a:pPr algn="just" rtl="0">
              <a:lnSpc>
                <a:spcPct val="100000"/>
              </a:lnSpc>
            </a:pPr>
            <a:r>
              <a:rPr lang="en-US" sz="2400" b="0" i="0" u="none" strike="noStrike" dirty="0">
                <a:solidFill>
                  <a:srgbClr val="05192D"/>
                </a:solidFill>
                <a:effectLst/>
              </a:rPr>
              <a:t>At the end of this iterative process, data points cluster around the modes of the data distribution, forming the clusters. Mean shift is particularly flexible because it relies on the actual data distribution rather than assuming a predefined shape for clusters, which allows it to handle clusters of arbitrary shapes.</a:t>
            </a:r>
            <a:endParaRPr lang="en-US" sz="2400" b="0" i="0" dirty="0">
              <a:solidFill>
                <a:srgbClr val="05192D"/>
              </a:solidFill>
              <a:effectLst/>
            </a:endParaRPr>
          </a:p>
          <a:p>
            <a:pPr algn="just">
              <a:lnSpc>
                <a:spcPct val="100000"/>
              </a:lnSpc>
            </a:pPr>
            <a:endParaRPr lang="en-IN" sz="2400" dirty="0"/>
          </a:p>
        </p:txBody>
      </p:sp>
    </p:spTree>
    <p:extLst>
      <p:ext uri="{BB962C8B-B14F-4D97-AF65-F5344CB8AC3E}">
        <p14:creationId xmlns:p14="http://schemas.microsoft.com/office/powerpoint/2010/main" val="182980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8DB9-BEF1-CB0B-D77A-8DF1E0627E1A}"/>
              </a:ext>
            </a:extLst>
          </p:cNvPr>
          <p:cNvSpPr>
            <a:spLocks noGrp="1"/>
          </p:cNvSpPr>
          <p:nvPr>
            <p:ph type="title"/>
          </p:nvPr>
        </p:nvSpPr>
        <p:spPr>
          <a:xfrm>
            <a:off x="717431" y="0"/>
            <a:ext cx="10515600" cy="690113"/>
          </a:xfrm>
        </p:spPr>
        <p:txBody>
          <a:bodyPr>
            <a:normAutofit fontScale="90000"/>
          </a:bodyPr>
          <a:lstStyle/>
          <a:p>
            <a:pPr algn="ctr"/>
            <a:r>
              <a:rPr lang="en-IN" b="1" dirty="0"/>
              <a:t>Working of Mean-Shift Algorithm</a:t>
            </a:r>
          </a:p>
        </p:txBody>
      </p:sp>
      <p:sp>
        <p:nvSpPr>
          <p:cNvPr id="3" name="Content Placeholder 2">
            <a:extLst>
              <a:ext uri="{FF2B5EF4-FFF2-40B4-BE49-F238E27FC236}">
                <a16:creationId xmlns:a16="http://schemas.microsoft.com/office/drawing/2014/main" id="{E7F1BBEE-166E-826F-12E8-904E7440B34F}"/>
              </a:ext>
            </a:extLst>
          </p:cNvPr>
          <p:cNvSpPr>
            <a:spLocks noGrp="1"/>
          </p:cNvSpPr>
          <p:nvPr>
            <p:ph idx="1"/>
          </p:nvPr>
        </p:nvSpPr>
        <p:spPr>
          <a:xfrm>
            <a:off x="0" y="712816"/>
            <a:ext cx="12192000" cy="6145183"/>
          </a:xfrm>
        </p:spPr>
        <p:txBody>
          <a:bodyPr>
            <a:noAutofit/>
          </a:bodyPr>
          <a:lstStyle/>
          <a:p>
            <a:pPr algn="just">
              <a:lnSpc>
                <a:spcPct val="150000"/>
              </a:lnSpc>
            </a:pPr>
            <a:r>
              <a:rPr lang="en-US" sz="2400" b="1" i="1" dirty="0"/>
              <a:t>a) Kernel Density Estimation: </a:t>
            </a:r>
            <a:r>
              <a:rPr lang="en-US" sz="2400" dirty="0"/>
              <a:t>The first step involves estimating the underlying probability density function (PDF) of the data points. This is typically done using kernel density estimation, where each data point is represented by a kernel function centered at that point. The kernel function specifies the weight assigned to each data point in the density estimation process.</a:t>
            </a:r>
          </a:p>
          <a:p>
            <a:pPr marL="0" indent="0" algn="just">
              <a:lnSpc>
                <a:spcPct val="150000"/>
              </a:lnSpc>
              <a:buNone/>
            </a:pPr>
            <a:endParaRPr lang="en-US" sz="2400" dirty="0"/>
          </a:p>
          <a:p>
            <a:pPr algn="just">
              <a:lnSpc>
                <a:spcPct val="150000"/>
              </a:lnSpc>
            </a:pPr>
            <a:endParaRPr lang="en-IN" sz="2400" dirty="0"/>
          </a:p>
        </p:txBody>
      </p:sp>
      <p:pic>
        <p:nvPicPr>
          <p:cNvPr id="7169" name="Picture 1"/>
          <p:cNvPicPr>
            <a:picLocks noChangeAspect="1" noChangeArrowheads="1"/>
          </p:cNvPicPr>
          <p:nvPr/>
        </p:nvPicPr>
        <p:blipFill rotWithShape="1">
          <a:blip r:embed="rId2"/>
          <a:srcRect l="2818" t="4296"/>
          <a:stretch/>
        </p:blipFill>
        <p:spPr bwMode="auto">
          <a:xfrm>
            <a:off x="5975231" y="2908092"/>
            <a:ext cx="5941101" cy="3972610"/>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5D43614D-365B-5A3B-DE07-22438233A327}"/>
              </a:ext>
            </a:extLst>
          </p:cNvPr>
          <p:cNvSpPr txBox="1"/>
          <p:nvPr/>
        </p:nvSpPr>
        <p:spPr>
          <a:xfrm>
            <a:off x="128242" y="2908092"/>
            <a:ext cx="5718748" cy="3913059"/>
          </a:xfrm>
          <a:prstGeom prst="rect">
            <a:avLst/>
          </a:prstGeom>
          <a:noFill/>
        </p:spPr>
        <p:txBody>
          <a:bodyPr wrap="square">
            <a:spAutoFit/>
          </a:bodyPr>
          <a:lstStyle/>
          <a:p>
            <a:pPr algn="just">
              <a:lnSpc>
                <a:spcPct val="150000"/>
              </a:lnSpc>
            </a:pPr>
            <a:r>
              <a:rPr lang="en-US" sz="2400" dirty="0"/>
              <a:t>Higher density regions correspond to regions with more data-points, and lower density regions correspond to regions with fewer points. Mean Shift tries to find the high-density regions by continually shifting the sliding window closer to the peak of the region. This is also known as hill climbing.</a:t>
            </a:r>
            <a:endParaRPr lang="en-IN" sz="2400" dirty="0"/>
          </a:p>
        </p:txBody>
      </p:sp>
    </p:spTree>
    <p:extLst>
      <p:ext uri="{BB962C8B-B14F-4D97-AF65-F5344CB8AC3E}">
        <p14:creationId xmlns:p14="http://schemas.microsoft.com/office/powerpoint/2010/main" val="113107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A665AE-D23E-8C9C-9DF7-3867213BC51C}"/>
              </a:ext>
            </a:extLst>
          </p:cNvPr>
          <p:cNvPicPr>
            <a:picLocks noChangeAspect="1"/>
          </p:cNvPicPr>
          <p:nvPr/>
        </p:nvPicPr>
        <p:blipFill>
          <a:blip r:embed="rId2"/>
          <a:srcRect l="28738" t="33500" r="6688" b="501"/>
          <a:stretch>
            <a:fillRect/>
          </a:stretch>
        </p:blipFill>
        <p:spPr>
          <a:xfrm>
            <a:off x="1064" y="347646"/>
            <a:ext cx="12190937" cy="6381328"/>
          </a:xfrm>
          <a:prstGeom prst="rect">
            <a:avLst/>
          </a:prstGeom>
        </p:spPr>
      </p:pic>
    </p:spTree>
    <p:extLst>
      <p:ext uri="{BB962C8B-B14F-4D97-AF65-F5344CB8AC3E}">
        <p14:creationId xmlns:p14="http://schemas.microsoft.com/office/powerpoint/2010/main" val="3321571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a:bodyPr>
          <a:lstStyle/>
          <a:p>
            <a:pPr marL="0" indent="0" algn="just">
              <a:lnSpc>
                <a:spcPct val="150000"/>
              </a:lnSpc>
              <a:buNone/>
            </a:pPr>
            <a:r>
              <a:rPr lang="en-US" b="1" i="1" dirty="0"/>
              <a:t>b) Shifting Data Points: </a:t>
            </a:r>
            <a:r>
              <a:rPr lang="en-US" dirty="0"/>
              <a:t>In the second step, the algorithm iteratively shifts the data points towards regions of higher density. The shift is determined by calculating the mean shift vector for each data point, which represents the direction and magnitude of the shift. The mean shift vector is calculated as the weighted average of the differences between the data point and its neighboring points, where the weights are determined by the kernel function.</a:t>
            </a:r>
          </a:p>
          <a:p>
            <a:pPr marL="0" indent="0" algn="just">
              <a:lnSpc>
                <a:spcPct val="150000"/>
              </a:lnSpc>
              <a:buNone/>
            </a:pPr>
            <a:r>
              <a:rPr lang="en-US" b="1" i="1" dirty="0"/>
              <a:t>c) Convergence and Cluster Identification:</a:t>
            </a:r>
            <a:r>
              <a:rPr lang="en-US" dirty="0"/>
              <a:t> The algorithm continues shifting the data points until convergence is reached. Convergence occurs when the mean shift vectors become very small or negligible. Once convergence is achieved, the final position of each data point represents a cluster center. The algorithm assigns each data point to the closest cluster center, thereby identifying the clusters within the data.</a:t>
            </a:r>
          </a:p>
          <a:p>
            <a:pPr marL="0" indent="0">
              <a:lnSpc>
                <a:spcPct val="150000"/>
              </a:lnSpc>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LH\Downloads\mean_shift.gif"/>
          <p:cNvPicPr>
            <a:picLocks noChangeAspect="1" noChangeArrowheads="1" noCrop="1"/>
          </p:cNvPicPr>
          <p:nvPr/>
        </p:nvPicPr>
        <p:blipFill>
          <a:blip r:embed="rId2"/>
          <a:srcRect/>
          <a:stretch>
            <a:fillRect/>
          </a:stretch>
        </p:blipFill>
        <p:spPr bwMode="auto">
          <a:xfrm>
            <a:off x="4839866" y="560718"/>
            <a:ext cx="7547006" cy="5805993"/>
          </a:xfrm>
          <a:prstGeom prst="rect">
            <a:avLst/>
          </a:prstGeom>
          <a:noFill/>
        </p:spPr>
      </p:pic>
      <p:sp>
        <p:nvSpPr>
          <p:cNvPr id="5" name="Rectangle 4"/>
          <p:cNvSpPr/>
          <p:nvPr/>
        </p:nvSpPr>
        <p:spPr>
          <a:xfrm>
            <a:off x="135430" y="1136298"/>
            <a:ext cx="5096656" cy="5575052"/>
          </a:xfrm>
          <a:prstGeom prst="rect">
            <a:avLst/>
          </a:prstGeom>
        </p:spPr>
        <p:txBody>
          <a:bodyPr wrap="square">
            <a:spAutoFit/>
          </a:bodyPr>
          <a:lstStyle/>
          <a:p>
            <a:pPr algn="just">
              <a:lnSpc>
                <a:spcPct val="150000"/>
              </a:lnSpc>
              <a:buFont typeface="Arial" pitchFamily="34" charset="0"/>
              <a:buChar char="•"/>
            </a:pPr>
            <a:r>
              <a:rPr lang="en-US" sz="2400" dirty="0">
                <a:solidFill>
                  <a:srgbClr val="000000"/>
                </a:solidFill>
              </a:rPr>
              <a:t> The Mean-Shift clustering algorithm is a density-based clustering algorithm, which means that it identifies clusters based on the density of the data points rather than the distance between them. </a:t>
            </a:r>
          </a:p>
          <a:p>
            <a:pPr algn="just">
              <a:lnSpc>
                <a:spcPct val="150000"/>
              </a:lnSpc>
              <a:buFont typeface="Arial" pitchFamily="34" charset="0"/>
              <a:buChar char="•"/>
            </a:pPr>
            <a:r>
              <a:rPr lang="en-US" sz="2400" dirty="0">
                <a:solidFill>
                  <a:srgbClr val="000000"/>
                </a:solidFill>
              </a:rPr>
              <a:t> In other words, the algorithm identifies clusters based on the areas where the density of the data points is highest.</a:t>
            </a:r>
          </a:p>
        </p:txBody>
      </p:sp>
      <p:sp>
        <p:nvSpPr>
          <p:cNvPr id="2" name="Title 1"/>
          <p:cNvSpPr>
            <a:spLocks noGrp="1"/>
          </p:cNvSpPr>
          <p:nvPr>
            <p:ph type="title"/>
          </p:nvPr>
        </p:nvSpPr>
        <p:spPr>
          <a:xfrm>
            <a:off x="527649" y="146650"/>
            <a:ext cx="10515600" cy="828136"/>
          </a:xfrm>
        </p:spPr>
        <p:txBody>
          <a:bodyPr/>
          <a:lstStyle/>
          <a:p>
            <a:pPr algn="ctr"/>
            <a:r>
              <a:rPr lang="en-IN" b="1" dirty="0">
                <a:solidFill>
                  <a:srgbClr val="273239"/>
                </a:solidFill>
                <a:latin typeface="Source Sans 3"/>
              </a:rPr>
              <a:t>Mean-Shift Clustering</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2596" y="0"/>
            <a:ext cx="8229600" cy="642918"/>
          </a:xfrm>
        </p:spPr>
        <p:txBody>
          <a:bodyPr>
            <a:normAutofit fontScale="90000"/>
          </a:bodyPr>
          <a:lstStyle/>
          <a:p>
            <a:pPr algn="ctr"/>
            <a:r>
              <a:rPr lang="en-US" b="1" dirty="0">
                <a:latin typeface="+mn-lt"/>
              </a:rPr>
              <a:t>Cluster validity metrics</a:t>
            </a:r>
          </a:p>
        </p:txBody>
      </p:sp>
      <p:sp>
        <p:nvSpPr>
          <p:cNvPr id="5" name="Content Placeholder 4"/>
          <p:cNvSpPr>
            <a:spLocks noGrp="1"/>
          </p:cNvSpPr>
          <p:nvPr>
            <p:ph idx="1"/>
          </p:nvPr>
        </p:nvSpPr>
        <p:spPr>
          <a:xfrm>
            <a:off x="0" y="642918"/>
            <a:ext cx="12192000" cy="6215082"/>
          </a:xfrm>
        </p:spPr>
        <p:txBody>
          <a:bodyPr/>
          <a:lstStyle/>
          <a:p>
            <a:pPr algn="just">
              <a:lnSpc>
                <a:spcPct val="150000"/>
              </a:lnSpc>
            </a:pPr>
            <a:r>
              <a:rPr lang="en-US" b="0" i="0" dirty="0">
                <a:solidFill>
                  <a:srgbClr val="001D35"/>
                </a:solidFill>
                <a:effectLst/>
              </a:rPr>
              <a:t>Cluster validity metrics are used to </a:t>
            </a:r>
            <a:r>
              <a:rPr lang="en-US" b="1" i="0" dirty="0">
                <a:solidFill>
                  <a:srgbClr val="0070C0"/>
                </a:solidFill>
                <a:effectLst/>
              </a:rPr>
              <a:t>evaluate the quality of clusters formed by an algorithm</a:t>
            </a:r>
            <a:r>
              <a:rPr lang="en-US" b="0" i="0" dirty="0">
                <a:solidFill>
                  <a:srgbClr val="001D35"/>
                </a:solidFill>
                <a:effectLst/>
              </a:rPr>
              <a:t>, categorizing into internal metrics that use intrinsic data properties (like compactness and separation), external metrics that compare clusters to known ground truth labels, and relative metrics that compare results from different algorithm runs. </a:t>
            </a:r>
          </a:p>
          <a:p>
            <a:pPr algn="just">
              <a:lnSpc>
                <a:spcPct val="150000"/>
              </a:lnSpc>
            </a:pPr>
            <a:r>
              <a:rPr lang="en-US" b="0" i="0" dirty="0">
                <a:solidFill>
                  <a:srgbClr val="001D35"/>
                </a:solidFill>
                <a:effectLst/>
              </a:rPr>
              <a:t>Common examples include the Silhouette coefficient, Davies-Bouldin index, and Dunn index for internal validation, while metrics like the Jaccard or Rand index are used for external validation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0D15-998E-834C-2BD7-B17E62116B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509DEC-4602-AE39-CD5A-4EADAF55BE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CA26E4-EB9F-33B6-894D-B2D8E123826E}"/>
              </a:ext>
            </a:extLst>
          </p:cNvPr>
          <p:cNvPicPr>
            <a:picLocks noChangeAspect="1"/>
          </p:cNvPicPr>
          <p:nvPr/>
        </p:nvPicPr>
        <p:blipFill>
          <a:blip r:embed="rId2"/>
          <a:stretch>
            <a:fillRect/>
          </a:stretch>
        </p:blipFill>
        <p:spPr>
          <a:xfrm>
            <a:off x="278579" y="365125"/>
            <a:ext cx="11634841" cy="6084888"/>
          </a:xfrm>
          <a:prstGeom prst="rect">
            <a:avLst/>
          </a:prstGeom>
        </p:spPr>
      </p:pic>
    </p:spTree>
    <p:extLst>
      <p:ext uri="{BB962C8B-B14F-4D97-AF65-F5344CB8AC3E}">
        <p14:creationId xmlns:p14="http://schemas.microsoft.com/office/powerpoint/2010/main" val="2444499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2596" y="0"/>
            <a:ext cx="8229600" cy="642918"/>
          </a:xfrm>
        </p:spPr>
        <p:txBody>
          <a:bodyPr>
            <a:normAutofit fontScale="90000"/>
          </a:bodyPr>
          <a:lstStyle/>
          <a:p>
            <a:pPr algn="ctr"/>
            <a:r>
              <a:rPr lang="en-US" b="1" dirty="0"/>
              <a:t>Internal validation metrics</a:t>
            </a:r>
          </a:p>
        </p:txBody>
      </p:sp>
      <p:sp>
        <p:nvSpPr>
          <p:cNvPr id="5" name="Content Placeholder 4"/>
          <p:cNvSpPr>
            <a:spLocks noGrp="1"/>
          </p:cNvSpPr>
          <p:nvPr>
            <p:ph idx="1"/>
          </p:nvPr>
        </p:nvSpPr>
        <p:spPr>
          <a:xfrm>
            <a:off x="0" y="474514"/>
            <a:ext cx="11917179" cy="6143644"/>
          </a:xfrm>
        </p:spPr>
        <p:txBody>
          <a:bodyPr>
            <a:normAutofit/>
          </a:bodyPr>
          <a:lstStyle/>
          <a:p>
            <a:pPr marL="0" indent="0" algn="just">
              <a:buNone/>
            </a:pPr>
            <a:r>
              <a:rPr lang="en-US" sz="2400" dirty="0"/>
              <a:t>These metrics assess cluster quality using only the data itself, focusing on compactness (how close points within a cluster are) and separation (how far apart different clusters are). </a:t>
            </a:r>
          </a:p>
          <a:p>
            <a:pPr algn="just"/>
            <a:r>
              <a:rPr lang="en-US" sz="2400" b="1" dirty="0">
                <a:solidFill>
                  <a:schemeClr val="accent2">
                    <a:lumMod val="75000"/>
                  </a:schemeClr>
                </a:solidFill>
              </a:rPr>
              <a:t>Silhouette Coefficient: </a:t>
            </a:r>
            <a:r>
              <a:rPr lang="en-US" sz="2400" dirty="0"/>
              <a:t>Measures how well each data point is suited to its cluster, ranging from -1 to +1. A score near </a:t>
            </a:r>
            <a:r>
              <a:rPr lang="en-US" sz="2400" b="1" dirty="0">
                <a:solidFill>
                  <a:srgbClr val="0070C0"/>
                </a:solidFill>
              </a:rPr>
              <a:t>+1 means the point is well-clustered </a:t>
            </a:r>
            <a:r>
              <a:rPr lang="en-US" sz="2400" dirty="0"/>
              <a:t>and far from other clusters; a score near </a:t>
            </a:r>
            <a:r>
              <a:rPr lang="en-US" sz="2400" b="1" dirty="0">
                <a:solidFill>
                  <a:srgbClr val="0070C0"/>
                </a:solidFill>
              </a:rPr>
              <a:t>0 suggests it's on the boundary</a:t>
            </a:r>
            <a:r>
              <a:rPr lang="en-US" sz="2400" dirty="0"/>
              <a:t>; and </a:t>
            </a:r>
            <a:r>
              <a:rPr lang="en-US" sz="2400" b="1" dirty="0"/>
              <a:t>a negative score indicates it may be misclassified. </a:t>
            </a:r>
          </a:p>
        </p:txBody>
      </p:sp>
      <p:pic>
        <p:nvPicPr>
          <p:cNvPr id="6" name="Picture 5">
            <a:extLst>
              <a:ext uri="{FF2B5EF4-FFF2-40B4-BE49-F238E27FC236}">
                <a16:creationId xmlns:a16="http://schemas.microsoft.com/office/drawing/2014/main" id="{CA540381-EA1A-BC28-1DF1-5680AE290399}"/>
              </a:ext>
            </a:extLst>
          </p:cNvPr>
          <p:cNvPicPr>
            <a:picLocks noChangeAspect="1"/>
          </p:cNvPicPr>
          <p:nvPr/>
        </p:nvPicPr>
        <p:blipFill rotWithShape="1">
          <a:blip r:embed="rId2"/>
          <a:srcRect t="3967"/>
          <a:stretch/>
        </p:blipFill>
        <p:spPr>
          <a:xfrm>
            <a:off x="2195902" y="2353457"/>
            <a:ext cx="9271573" cy="45045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98A6-0FE5-A959-CED6-31248189C4A4}"/>
              </a:ext>
            </a:extLst>
          </p:cNvPr>
          <p:cNvSpPr>
            <a:spLocks noGrp="1"/>
          </p:cNvSpPr>
          <p:nvPr>
            <p:ph idx="1"/>
          </p:nvPr>
        </p:nvSpPr>
        <p:spPr>
          <a:xfrm>
            <a:off x="0" y="0"/>
            <a:ext cx="12192000" cy="4351338"/>
          </a:xfrm>
        </p:spPr>
        <p:txBody>
          <a:bodyPr/>
          <a:lstStyle/>
          <a:p>
            <a:pPr algn="just"/>
            <a:r>
              <a:rPr lang="en-US" b="1" dirty="0">
                <a:solidFill>
                  <a:schemeClr val="accent2">
                    <a:lumMod val="75000"/>
                  </a:schemeClr>
                </a:solidFill>
              </a:rPr>
              <a:t>Davies-Bouldin Index</a:t>
            </a:r>
            <a:r>
              <a:rPr lang="en-US" b="1" dirty="0">
                <a:solidFill>
                  <a:srgbClr val="0070C0"/>
                </a:solidFill>
              </a:rPr>
              <a:t>: </a:t>
            </a:r>
            <a:r>
              <a:rPr lang="en-US" dirty="0"/>
              <a:t>Calculates the </a:t>
            </a:r>
            <a:r>
              <a:rPr lang="en-US" b="1" dirty="0">
                <a:solidFill>
                  <a:srgbClr val="00B0F0"/>
                </a:solidFill>
              </a:rPr>
              <a:t>average similarity ratio between each cluster</a:t>
            </a:r>
            <a:r>
              <a:rPr lang="en-US" dirty="0">
                <a:solidFill>
                  <a:srgbClr val="00B0F0"/>
                </a:solidFill>
              </a:rPr>
              <a:t> </a:t>
            </a:r>
            <a:r>
              <a:rPr lang="en-US" dirty="0"/>
              <a:t>and its most similar cluster. </a:t>
            </a:r>
            <a:r>
              <a:rPr lang="en-US" b="1" dirty="0"/>
              <a:t>A lower score indicates better clustering</a:t>
            </a:r>
            <a:r>
              <a:rPr lang="en-US" dirty="0"/>
              <a:t>, with tightly packed and well-separated clusters. </a:t>
            </a:r>
          </a:p>
          <a:p>
            <a:endParaRPr lang="en-IN" dirty="0"/>
          </a:p>
        </p:txBody>
      </p:sp>
      <p:pic>
        <p:nvPicPr>
          <p:cNvPr id="4" name="Picture 3">
            <a:extLst>
              <a:ext uri="{FF2B5EF4-FFF2-40B4-BE49-F238E27FC236}">
                <a16:creationId xmlns:a16="http://schemas.microsoft.com/office/drawing/2014/main" id="{B2F940B5-56AC-D0C4-DA21-2F6BC424F610}"/>
              </a:ext>
            </a:extLst>
          </p:cNvPr>
          <p:cNvPicPr>
            <a:picLocks noChangeAspect="1"/>
          </p:cNvPicPr>
          <p:nvPr/>
        </p:nvPicPr>
        <p:blipFill rotWithShape="1">
          <a:blip r:embed="rId2"/>
          <a:srcRect l="-1" r="3274"/>
          <a:stretch/>
        </p:blipFill>
        <p:spPr>
          <a:xfrm>
            <a:off x="92439" y="1304925"/>
            <a:ext cx="12007121" cy="5553075"/>
          </a:xfrm>
          <a:prstGeom prst="rect">
            <a:avLst/>
          </a:prstGeom>
        </p:spPr>
      </p:pic>
    </p:spTree>
    <p:extLst>
      <p:ext uri="{BB962C8B-B14F-4D97-AF65-F5344CB8AC3E}">
        <p14:creationId xmlns:p14="http://schemas.microsoft.com/office/powerpoint/2010/main" val="3180562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F2351E-A8C5-79E4-FAB9-5B42D982FC3A}"/>
              </a:ext>
            </a:extLst>
          </p:cNvPr>
          <p:cNvSpPr>
            <a:spLocks noGrp="1"/>
          </p:cNvSpPr>
          <p:nvPr>
            <p:ph idx="1"/>
          </p:nvPr>
        </p:nvSpPr>
        <p:spPr>
          <a:xfrm>
            <a:off x="0" y="0"/>
            <a:ext cx="12192000" cy="4351338"/>
          </a:xfrm>
        </p:spPr>
        <p:txBody>
          <a:bodyPr/>
          <a:lstStyle/>
          <a:p>
            <a:pPr algn="just"/>
            <a:r>
              <a:rPr lang="en-US" b="1" dirty="0">
                <a:solidFill>
                  <a:schemeClr val="accent2">
                    <a:lumMod val="75000"/>
                  </a:schemeClr>
                </a:solidFill>
              </a:rPr>
              <a:t>Dunn Index</a:t>
            </a:r>
            <a:r>
              <a:rPr lang="en-US" b="1" dirty="0">
                <a:solidFill>
                  <a:srgbClr val="0070C0"/>
                </a:solidFill>
              </a:rPr>
              <a:t>: </a:t>
            </a:r>
            <a:r>
              <a:rPr lang="en-US" dirty="0"/>
              <a:t>A </a:t>
            </a:r>
            <a:r>
              <a:rPr lang="en-US" b="1" dirty="0">
                <a:solidFill>
                  <a:srgbClr val="00B0F0"/>
                </a:solidFill>
              </a:rPr>
              <a:t>ratio of the minimum distance between clusters to the maximum distance of points within a cluster</a:t>
            </a:r>
            <a:r>
              <a:rPr lang="en-US" dirty="0"/>
              <a:t>. A </a:t>
            </a:r>
            <a:r>
              <a:rPr lang="en-US" b="1" dirty="0"/>
              <a:t>higher Dunn index signifies better-separated and more compact clusters</a:t>
            </a:r>
            <a:r>
              <a:rPr lang="en-US" dirty="0"/>
              <a:t>. </a:t>
            </a:r>
          </a:p>
          <a:p>
            <a:pPr algn="just"/>
            <a:endParaRPr lang="en-IN" dirty="0"/>
          </a:p>
        </p:txBody>
      </p:sp>
      <p:pic>
        <p:nvPicPr>
          <p:cNvPr id="4" name="Picture 3">
            <a:extLst>
              <a:ext uri="{FF2B5EF4-FFF2-40B4-BE49-F238E27FC236}">
                <a16:creationId xmlns:a16="http://schemas.microsoft.com/office/drawing/2014/main" id="{B9EBCB55-84D7-FF51-5DDF-D4C4E8864AF2}"/>
              </a:ext>
            </a:extLst>
          </p:cNvPr>
          <p:cNvPicPr>
            <a:picLocks noChangeAspect="1"/>
          </p:cNvPicPr>
          <p:nvPr/>
        </p:nvPicPr>
        <p:blipFill rotWithShape="1">
          <a:blip r:embed="rId2"/>
          <a:srcRect t="14930" b="16147"/>
          <a:stretch/>
        </p:blipFill>
        <p:spPr>
          <a:xfrm>
            <a:off x="148524" y="1300808"/>
            <a:ext cx="11894951" cy="5557192"/>
          </a:xfrm>
          <a:prstGeom prst="rect">
            <a:avLst/>
          </a:prstGeom>
        </p:spPr>
      </p:pic>
    </p:spTree>
    <p:extLst>
      <p:ext uri="{BB962C8B-B14F-4D97-AF65-F5344CB8AC3E}">
        <p14:creationId xmlns:p14="http://schemas.microsoft.com/office/powerpoint/2010/main" val="1279891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2596" y="0"/>
            <a:ext cx="8229600" cy="642918"/>
          </a:xfrm>
        </p:spPr>
        <p:txBody>
          <a:bodyPr>
            <a:normAutofit fontScale="90000"/>
          </a:bodyPr>
          <a:lstStyle/>
          <a:p>
            <a:pPr algn="ctr"/>
            <a:r>
              <a:rPr lang="en-US" b="1" dirty="0">
                <a:latin typeface="+mn-lt"/>
              </a:rPr>
              <a:t>External validation metrics</a:t>
            </a:r>
          </a:p>
        </p:txBody>
      </p:sp>
      <p:sp>
        <p:nvSpPr>
          <p:cNvPr id="5" name="Content Placeholder 4"/>
          <p:cNvSpPr>
            <a:spLocks noGrp="1"/>
          </p:cNvSpPr>
          <p:nvPr>
            <p:ph idx="1"/>
          </p:nvPr>
        </p:nvSpPr>
        <p:spPr>
          <a:xfrm>
            <a:off x="104931" y="714356"/>
            <a:ext cx="12087069" cy="6143644"/>
          </a:xfrm>
        </p:spPr>
        <p:txBody>
          <a:bodyPr/>
          <a:lstStyle/>
          <a:p>
            <a:pPr algn="just">
              <a:lnSpc>
                <a:spcPct val="100000"/>
              </a:lnSpc>
            </a:pPr>
            <a:r>
              <a:rPr lang="en-US" dirty="0"/>
              <a:t>These metrics are used when you have </a:t>
            </a:r>
            <a:r>
              <a:rPr lang="en-US" b="1" dirty="0">
                <a:solidFill>
                  <a:srgbClr val="00B0F0"/>
                </a:solidFill>
              </a:rPr>
              <a:t>pre-existing labels (ground truth) for the data and compare the clustering results to them</a:t>
            </a:r>
            <a:r>
              <a:rPr lang="en-US" dirty="0"/>
              <a:t>. </a:t>
            </a:r>
          </a:p>
        </p:txBody>
      </p:sp>
      <p:pic>
        <p:nvPicPr>
          <p:cNvPr id="7" name="Picture 6">
            <a:extLst>
              <a:ext uri="{FF2B5EF4-FFF2-40B4-BE49-F238E27FC236}">
                <a16:creationId xmlns:a16="http://schemas.microsoft.com/office/drawing/2014/main" id="{51BCCAD3-A006-125C-EA21-2F5C4837C90D}"/>
              </a:ext>
            </a:extLst>
          </p:cNvPr>
          <p:cNvPicPr>
            <a:picLocks noChangeAspect="1"/>
          </p:cNvPicPr>
          <p:nvPr/>
        </p:nvPicPr>
        <p:blipFill>
          <a:blip r:embed="rId2"/>
          <a:stretch>
            <a:fillRect/>
          </a:stretch>
        </p:blipFill>
        <p:spPr>
          <a:xfrm>
            <a:off x="1299614" y="1777115"/>
            <a:ext cx="8713816" cy="47104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5EB2A-F600-BB44-EFC6-02E82591DFD8}"/>
              </a:ext>
            </a:extLst>
          </p:cNvPr>
          <p:cNvSpPr>
            <a:spLocks noGrp="1"/>
          </p:cNvSpPr>
          <p:nvPr>
            <p:ph idx="1"/>
          </p:nvPr>
        </p:nvSpPr>
        <p:spPr>
          <a:xfrm>
            <a:off x="0" y="0"/>
            <a:ext cx="12192000" cy="4351338"/>
          </a:xfrm>
        </p:spPr>
        <p:txBody>
          <a:bodyPr/>
          <a:lstStyle/>
          <a:p>
            <a:pPr algn="just">
              <a:lnSpc>
                <a:spcPct val="100000"/>
              </a:lnSpc>
            </a:pPr>
            <a:r>
              <a:rPr lang="en-US" b="1" dirty="0">
                <a:solidFill>
                  <a:schemeClr val="accent6">
                    <a:lumMod val="60000"/>
                    <a:lumOff val="40000"/>
                  </a:schemeClr>
                </a:solidFill>
              </a:rPr>
              <a:t>Jaccard Coefficient: </a:t>
            </a:r>
            <a:r>
              <a:rPr lang="en-US" dirty="0"/>
              <a:t>Measures </a:t>
            </a:r>
            <a:r>
              <a:rPr lang="en-US" b="1" dirty="0"/>
              <a:t>the similarity between the clustering result and the ground truth</a:t>
            </a:r>
            <a:r>
              <a:rPr lang="en-US" dirty="0"/>
              <a:t> by </a:t>
            </a:r>
            <a:r>
              <a:rPr lang="en-US" b="1" dirty="0"/>
              <a:t>comparing the ratio of intersections to unions of the clusters. </a:t>
            </a:r>
          </a:p>
        </p:txBody>
      </p:sp>
      <p:pic>
        <p:nvPicPr>
          <p:cNvPr id="4" name="Picture 3">
            <a:extLst>
              <a:ext uri="{FF2B5EF4-FFF2-40B4-BE49-F238E27FC236}">
                <a16:creationId xmlns:a16="http://schemas.microsoft.com/office/drawing/2014/main" id="{145CA6E3-712A-1AFA-F226-EB300D4DAE08}"/>
              </a:ext>
            </a:extLst>
          </p:cNvPr>
          <p:cNvPicPr>
            <a:picLocks noChangeAspect="1"/>
          </p:cNvPicPr>
          <p:nvPr/>
        </p:nvPicPr>
        <p:blipFill>
          <a:blip r:embed="rId2"/>
          <a:stretch>
            <a:fillRect/>
          </a:stretch>
        </p:blipFill>
        <p:spPr>
          <a:xfrm>
            <a:off x="1053996" y="1384471"/>
            <a:ext cx="10083696" cy="5447367"/>
          </a:xfrm>
          <a:prstGeom prst="rect">
            <a:avLst/>
          </a:prstGeom>
        </p:spPr>
      </p:pic>
    </p:spTree>
    <p:extLst>
      <p:ext uri="{BB962C8B-B14F-4D97-AF65-F5344CB8AC3E}">
        <p14:creationId xmlns:p14="http://schemas.microsoft.com/office/powerpoint/2010/main" val="190744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82784-E0D8-2F14-EB95-0A8446A473B9}"/>
              </a:ext>
            </a:extLst>
          </p:cNvPr>
          <p:cNvSpPr>
            <a:spLocks noGrp="1"/>
          </p:cNvSpPr>
          <p:nvPr>
            <p:ph idx="1"/>
          </p:nvPr>
        </p:nvSpPr>
        <p:spPr>
          <a:xfrm>
            <a:off x="-1" y="0"/>
            <a:ext cx="12306925" cy="4351338"/>
          </a:xfrm>
        </p:spPr>
        <p:txBody>
          <a:bodyPr/>
          <a:lstStyle/>
          <a:p>
            <a:r>
              <a:rPr lang="en-US" b="1" dirty="0">
                <a:solidFill>
                  <a:schemeClr val="accent6">
                    <a:lumMod val="60000"/>
                    <a:lumOff val="40000"/>
                  </a:schemeClr>
                </a:solidFill>
              </a:rPr>
              <a:t>Purity: </a:t>
            </a:r>
            <a:r>
              <a:rPr lang="en-US" dirty="0"/>
              <a:t>Measures the </a:t>
            </a:r>
            <a:r>
              <a:rPr lang="en-US" b="1" dirty="0">
                <a:solidFill>
                  <a:srgbClr val="00B0F0"/>
                </a:solidFill>
              </a:rPr>
              <a:t>extent to which clusters match the true class labels</a:t>
            </a:r>
            <a:r>
              <a:rPr lang="en-US" dirty="0"/>
              <a:t>. </a:t>
            </a:r>
          </a:p>
          <a:p>
            <a:endParaRPr lang="en-IN" dirty="0"/>
          </a:p>
        </p:txBody>
      </p:sp>
      <p:pic>
        <p:nvPicPr>
          <p:cNvPr id="4" name="Picture 3">
            <a:extLst>
              <a:ext uri="{FF2B5EF4-FFF2-40B4-BE49-F238E27FC236}">
                <a16:creationId xmlns:a16="http://schemas.microsoft.com/office/drawing/2014/main" id="{7495D5DF-5EF3-01E7-2F31-13C9EACD37F5}"/>
              </a:ext>
            </a:extLst>
          </p:cNvPr>
          <p:cNvPicPr>
            <a:picLocks noChangeAspect="1"/>
          </p:cNvPicPr>
          <p:nvPr/>
        </p:nvPicPr>
        <p:blipFill rotWithShape="1">
          <a:blip r:embed="rId2"/>
          <a:srcRect t="6021"/>
          <a:stretch/>
        </p:blipFill>
        <p:spPr>
          <a:xfrm>
            <a:off x="444084" y="883553"/>
            <a:ext cx="10743378" cy="5450658"/>
          </a:xfrm>
          <a:prstGeom prst="rect">
            <a:avLst/>
          </a:prstGeom>
        </p:spPr>
      </p:pic>
    </p:spTree>
    <p:extLst>
      <p:ext uri="{BB962C8B-B14F-4D97-AF65-F5344CB8AC3E}">
        <p14:creationId xmlns:p14="http://schemas.microsoft.com/office/powerpoint/2010/main" val="1635615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8C7DDD7-3099-CEE6-9F1A-2C2349AA742E}"/>
              </a:ext>
            </a:extLst>
          </p:cNvPr>
          <p:cNvPicPr>
            <a:picLocks noGrp="1" noChangeAspect="1"/>
          </p:cNvPicPr>
          <p:nvPr>
            <p:ph idx="1"/>
          </p:nvPr>
        </p:nvPicPr>
        <p:blipFill>
          <a:blip r:embed="rId2"/>
          <a:stretch>
            <a:fillRect/>
          </a:stretch>
        </p:blipFill>
        <p:spPr>
          <a:xfrm>
            <a:off x="1007435" y="116633"/>
            <a:ext cx="9858152" cy="3546655"/>
          </a:xfrm>
          <a:prstGeom prst="rect">
            <a:avLst/>
          </a:prstGeom>
        </p:spPr>
      </p:pic>
      <p:sp>
        <p:nvSpPr>
          <p:cNvPr id="6" name="TextBox 5">
            <a:extLst>
              <a:ext uri="{FF2B5EF4-FFF2-40B4-BE49-F238E27FC236}">
                <a16:creationId xmlns:a16="http://schemas.microsoft.com/office/drawing/2014/main" id="{8E0DEABF-BF82-9654-62B0-1AF289DE3BC0}"/>
              </a:ext>
            </a:extLst>
          </p:cNvPr>
          <p:cNvSpPr txBox="1"/>
          <p:nvPr/>
        </p:nvSpPr>
        <p:spPr>
          <a:xfrm>
            <a:off x="1" y="3648789"/>
            <a:ext cx="12191999" cy="1754326"/>
          </a:xfrm>
          <a:prstGeom prst="rect">
            <a:avLst/>
          </a:prstGeom>
          <a:noFill/>
        </p:spPr>
        <p:txBody>
          <a:bodyPr wrap="square">
            <a:spAutoFit/>
          </a:bodyPr>
          <a:lstStyle/>
          <a:p>
            <a:pPr algn="just">
              <a:lnSpc>
                <a:spcPct val="150000"/>
              </a:lnSpc>
            </a:pPr>
            <a:r>
              <a:rPr lang="en-US" sz="2400" b="0" i="0" dirty="0">
                <a:solidFill>
                  <a:srgbClr val="3A3B41"/>
                </a:solidFill>
                <a:effectLst/>
              </a:rPr>
              <a:t>Here, we can see that there are three Gaussian functions, hence </a:t>
            </a:r>
            <a:r>
              <a:rPr lang="en-US" sz="2400" b="0" i="1" dirty="0">
                <a:solidFill>
                  <a:srgbClr val="3A3B41"/>
                </a:solidFill>
                <a:effectLst/>
              </a:rPr>
              <a:t>K</a:t>
            </a:r>
            <a:r>
              <a:rPr lang="en-US" sz="2400" b="0" i="0" dirty="0">
                <a:solidFill>
                  <a:srgbClr val="3A3B41"/>
                </a:solidFill>
                <a:effectLst/>
              </a:rPr>
              <a:t> = 3. </a:t>
            </a:r>
          </a:p>
          <a:p>
            <a:pPr algn="just">
              <a:lnSpc>
                <a:spcPct val="150000"/>
              </a:lnSpc>
            </a:pPr>
            <a:r>
              <a:rPr lang="en-US" sz="2400" b="0" i="0" dirty="0">
                <a:solidFill>
                  <a:srgbClr val="3A3B41"/>
                </a:solidFill>
                <a:effectLst/>
              </a:rPr>
              <a:t>Each Gaussian explains the data contained in each of the three clusters available. The mixing coefficients are themselves probabilities and must meet this condition</a:t>
            </a:r>
            <a:endParaRPr lang="en-US" sz="2400" dirty="0"/>
          </a:p>
        </p:txBody>
      </p:sp>
      <p:pic>
        <p:nvPicPr>
          <p:cNvPr id="7" name="Picture 6">
            <a:extLst>
              <a:ext uri="{FF2B5EF4-FFF2-40B4-BE49-F238E27FC236}">
                <a16:creationId xmlns:a16="http://schemas.microsoft.com/office/drawing/2014/main" id="{CC9888CD-985C-58EB-7084-60C8CA8A936B}"/>
              </a:ext>
            </a:extLst>
          </p:cNvPr>
          <p:cNvPicPr>
            <a:picLocks noChangeAspect="1"/>
          </p:cNvPicPr>
          <p:nvPr/>
        </p:nvPicPr>
        <p:blipFill>
          <a:blip r:embed="rId3"/>
          <a:srcRect l="29525" t="39500" r="43701" b="41000"/>
          <a:stretch>
            <a:fillRect/>
          </a:stretch>
        </p:blipFill>
        <p:spPr>
          <a:xfrm>
            <a:off x="4175786" y="5431801"/>
            <a:ext cx="4992555" cy="1431688"/>
          </a:xfrm>
          <a:prstGeom prst="rect">
            <a:avLst/>
          </a:prstGeom>
        </p:spPr>
      </p:pic>
    </p:spTree>
    <p:extLst>
      <p:ext uri="{BB962C8B-B14F-4D97-AF65-F5344CB8AC3E}">
        <p14:creationId xmlns:p14="http://schemas.microsoft.com/office/powerpoint/2010/main" val="278759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99736" y="0"/>
            <a:ext cx="11792263" cy="6143644"/>
          </a:xfrm>
        </p:spPr>
        <p:txBody>
          <a:bodyPr/>
          <a:lstStyle/>
          <a:p>
            <a:pPr marL="0" indent="0" algn="just">
              <a:lnSpc>
                <a:spcPct val="100000"/>
              </a:lnSpc>
              <a:buNone/>
            </a:pPr>
            <a:r>
              <a:rPr lang="en-US" sz="3200" b="1" dirty="0"/>
              <a:t>Relative validation metrics</a:t>
            </a:r>
          </a:p>
          <a:p>
            <a:pPr algn="just">
              <a:lnSpc>
                <a:spcPct val="100000"/>
              </a:lnSpc>
            </a:pPr>
            <a:r>
              <a:rPr lang="en-US" dirty="0"/>
              <a:t>These metrics are used to </a:t>
            </a:r>
            <a:r>
              <a:rPr lang="en-US" b="1" dirty="0">
                <a:solidFill>
                  <a:srgbClr val="00B0F0"/>
                </a:solidFill>
              </a:rPr>
              <a:t>compare different clustering results obtained </a:t>
            </a:r>
            <a:r>
              <a:rPr lang="en-US" dirty="0"/>
              <a:t>from running the same algorithm </a:t>
            </a:r>
            <a:r>
              <a:rPr lang="en-US" b="1" dirty="0"/>
              <a:t>with different parameters</a:t>
            </a:r>
            <a:r>
              <a:rPr lang="en-US" dirty="0"/>
              <a:t>. </a:t>
            </a:r>
          </a:p>
          <a:p>
            <a:pPr marL="0" indent="0">
              <a:buNone/>
            </a:pPr>
            <a:endParaRPr lang="en-US" dirty="0"/>
          </a:p>
        </p:txBody>
      </p:sp>
      <p:pic>
        <p:nvPicPr>
          <p:cNvPr id="7" name="Picture 6">
            <a:extLst>
              <a:ext uri="{FF2B5EF4-FFF2-40B4-BE49-F238E27FC236}">
                <a16:creationId xmlns:a16="http://schemas.microsoft.com/office/drawing/2014/main" id="{90AD7D4D-7085-E74C-CFE0-8FB1FC762091}"/>
              </a:ext>
            </a:extLst>
          </p:cNvPr>
          <p:cNvPicPr>
            <a:picLocks noChangeAspect="1"/>
          </p:cNvPicPr>
          <p:nvPr/>
        </p:nvPicPr>
        <p:blipFill>
          <a:blip r:embed="rId2"/>
          <a:stretch>
            <a:fillRect/>
          </a:stretch>
        </p:blipFill>
        <p:spPr>
          <a:xfrm>
            <a:off x="945785" y="1671637"/>
            <a:ext cx="9712222" cy="50476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5DC56-3799-C5EF-DC67-30F49A8C9F62}"/>
              </a:ext>
            </a:extLst>
          </p:cNvPr>
          <p:cNvSpPr>
            <a:spLocks noGrp="1"/>
          </p:cNvSpPr>
          <p:nvPr>
            <p:ph idx="1"/>
          </p:nvPr>
        </p:nvSpPr>
        <p:spPr>
          <a:xfrm>
            <a:off x="0" y="0"/>
            <a:ext cx="12192000" cy="6957392"/>
          </a:xfrm>
        </p:spPr>
        <p:txBody>
          <a:bodyPr/>
          <a:lstStyle/>
          <a:p>
            <a:pPr marL="0" indent="0">
              <a:buNone/>
            </a:pPr>
            <a:r>
              <a:rPr lang="en-US" sz="3600" b="1" dirty="0"/>
              <a:t>Probability Density Function of a Gaussian Distribution</a:t>
            </a:r>
          </a:p>
          <a:p>
            <a:r>
              <a:rPr lang="en-US" sz="2800" dirty="0"/>
              <a:t>The Gaussian distribution is mathematically defined as</a:t>
            </a:r>
            <a:endParaRPr lang="en-US" sz="2400" dirty="0"/>
          </a:p>
        </p:txBody>
      </p:sp>
      <p:pic>
        <p:nvPicPr>
          <p:cNvPr id="11" name="Picture 10">
            <a:extLst>
              <a:ext uri="{FF2B5EF4-FFF2-40B4-BE49-F238E27FC236}">
                <a16:creationId xmlns:a16="http://schemas.microsoft.com/office/drawing/2014/main" id="{6150BDA6-9566-E92C-7041-66A275C53883}"/>
              </a:ext>
            </a:extLst>
          </p:cNvPr>
          <p:cNvPicPr>
            <a:picLocks noChangeAspect="1"/>
          </p:cNvPicPr>
          <p:nvPr/>
        </p:nvPicPr>
        <p:blipFill>
          <a:blip r:embed="rId2"/>
          <a:srcRect l="35825" t="50000" r="20075" b="8001"/>
          <a:stretch>
            <a:fillRect/>
          </a:stretch>
        </p:blipFill>
        <p:spPr>
          <a:xfrm>
            <a:off x="1" y="1817440"/>
            <a:ext cx="12176505" cy="5040560"/>
          </a:xfrm>
          <a:prstGeom prst="rect">
            <a:avLst/>
          </a:prstGeom>
        </p:spPr>
      </p:pic>
    </p:spTree>
    <p:extLst>
      <p:ext uri="{BB962C8B-B14F-4D97-AF65-F5344CB8AC3E}">
        <p14:creationId xmlns:p14="http://schemas.microsoft.com/office/powerpoint/2010/main" val="278947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F434-44FE-FD84-C112-15B31014F3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8FDA66-F3BA-A631-0F44-CF3C12F46B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FD6B45-CDF7-1B21-3651-9AA8AA48B814}"/>
              </a:ext>
            </a:extLst>
          </p:cNvPr>
          <p:cNvPicPr>
            <a:picLocks noChangeAspect="1"/>
          </p:cNvPicPr>
          <p:nvPr/>
        </p:nvPicPr>
        <p:blipFill>
          <a:blip r:embed="rId2"/>
          <a:srcRect l="35038" t="21501" r="9050" b="3501"/>
          <a:stretch>
            <a:fillRect/>
          </a:stretch>
        </p:blipFill>
        <p:spPr>
          <a:xfrm>
            <a:off x="0" y="17288"/>
            <a:ext cx="12185584" cy="6566074"/>
          </a:xfrm>
          <a:prstGeom prst="rect">
            <a:avLst/>
          </a:prstGeom>
        </p:spPr>
      </p:pic>
    </p:spTree>
    <p:extLst>
      <p:ext uri="{BB962C8B-B14F-4D97-AF65-F5344CB8AC3E}">
        <p14:creationId xmlns:p14="http://schemas.microsoft.com/office/powerpoint/2010/main" val="338357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60B7-9AD9-09FE-C8B0-02F20B92BD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172E1E-60E5-3614-0505-93123EEBDD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004FB19-01D5-FCBA-49D0-FCA30D182170}"/>
              </a:ext>
            </a:extLst>
          </p:cNvPr>
          <p:cNvPicPr>
            <a:picLocks noChangeAspect="1"/>
          </p:cNvPicPr>
          <p:nvPr/>
        </p:nvPicPr>
        <p:blipFill>
          <a:blip r:embed="rId2"/>
          <a:srcRect l="31100" t="21501" r="5901" b="5000"/>
          <a:stretch>
            <a:fillRect/>
          </a:stretch>
        </p:blipFill>
        <p:spPr>
          <a:xfrm>
            <a:off x="0" y="0"/>
            <a:ext cx="12192000" cy="6858000"/>
          </a:xfrm>
          <a:prstGeom prst="rect">
            <a:avLst/>
          </a:prstGeom>
        </p:spPr>
      </p:pic>
    </p:spTree>
    <p:extLst>
      <p:ext uri="{BB962C8B-B14F-4D97-AF65-F5344CB8AC3E}">
        <p14:creationId xmlns:p14="http://schemas.microsoft.com/office/powerpoint/2010/main" val="94921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BDF08-71EF-AD8A-FC71-298154CDC92B}"/>
              </a:ext>
            </a:extLst>
          </p:cNvPr>
          <p:cNvPicPr>
            <a:picLocks noChangeAspect="1"/>
          </p:cNvPicPr>
          <p:nvPr/>
        </p:nvPicPr>
        <p:blipFill>
          <a:blip r:embed="rId2"/>
          <a:srcRect l="24013" t="45500" r="34250" b="15500"/>
          <a:stretch>
            <a:fillRect/>
          </a:stretch>
        </p:blipFill>
        <p:spPr>
          <a:xfrm>
            <a:off x="3142985" y="4664969"/>
            <a:ext cx="5856651" cy="2154805"/>
          </a:xfrm>
          <a:prstGeom prst="rect">
            <a:avLst/>
          </a:prstGeom>
        </p:spPr>
      </p:pic>
      <p:pic>
        <p:nvPicPr>
          <p:cNvPr id="7" name="Picture 6">
            <a:extLst>
              <a:ext uri="{FF2B5EF4-FFF2-40B4-BE49-F238E27FC236}">
                <a16:creationId xmlns:a16="http://schemas.microsoft.com/office/drawing/2014/main" id="{FFA9830C-0959-6FA0-5813-1CA44798A06D}"/>
              </a:ext>
            </a:extLst>
          </p:cNvPr>
          <p:cNvPicPr>
            <a:picLocks noChangeAspect="1"/>
          </p:cNvPicPr>
          <p:nvPr/>
        </p:nvPicPr>
        <p:blipFill>
          <a:blip r:embed="rId3"/>
          <a:srcRect l="18500" t="36500" r="28738" b="9500"/>
          <a:stretch>
            <a:fillRect/>
          </a:stretch>
        </p:blipFill>
        <p:spPr>
          <a:xfrm>
            <a:off x="-24689" y="0"/>
            <a:ext cx="12192000" cy="4664968"/>
          </a:xfrm>
          <a:prstGeom prst="rect">
            <a:avLst/>
          </a:prstGeom>
        </p:spPr>
      </p:pic>
    </p:spTree>
    <p:extLst>
      <p:ext uri="{BB962C8B-B14F-4D97-AF65-F5344CB8AC3E}">
        <p14:creationId xmlns:p14="http://schemas.microsoft.com/office/powerpoint/2010/main" val="167200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CDF8-B8AE-866E-D23A-D6506E8AF31E}"/>
              </a:ext>
            </a:extLst>
          </p:cNvPr>
          <p:cNvSpPr>
            <a:spLocks noGrp="1"/>
          </p:cNvSpPr>
          <p:nvPr>
            <p:ph type="title"/>
          </p:nvPr>
        </p:nvSpPr>
        <p:spPr>
          <a:xfrm>
            <a:off x="7435" y="1"/>
            <a:ext cx="12184564" cy="731837"/>
          </a:xfrm>
        </p:spPr>
        <p:txBody>
          <a:bodyPr>
            <a:noAutofit/>
          </a:bodyPr>
          <a:lstStyle/>
          <a:p>
            <a:pPr algn="ctr"/>
            <a:r>
              <a:rPr lang="en-US" sz="4000" b="1" dirty="0">
                <a:solidFill>
                  <a:srgbClr val="00B050"/>
                </a:solidFill>
                <a:latin typeface="+mn-lt"/>
              </a:rPr>
              <a:t>The Expectation-Maximization (EM) Algorithm</a:t>
            </a:r>
            <a:endParaRPr lang="en-US" sz="4000" dirty="0">
              <a:solidFill>
                <a:srgbClr val="00B050"/>
              </a:solidFill>
              <a:latin typeface="+mn-lt"/>
            </a:endParaRPr>
          </a:p>
        </p:txBody>
      </p:sp>
      <p:sp>
        <p:nvSpPr>
          <p:cNvPr id="3" name="Content Placeholder 2">
            <a:extLst>
              <a:ext uri="{FF2B5EF4-FFF2-40B4-BE49-F238E27FC236}">
                <a16:creationId xmlns:a16="http://schemas.microsoft.com/office/drawing/2014/main" id="{E8452676-B02F-06ED-03D2-34777C3C331D}"/>
              </a:ext>
            </a:extLst>
          </p:cNvPr>
          <p:cNvSpPr>
            <a:spLocks noGrp="1"/>
          </p:cNvSpPr>
          <p:nvPr>
            <p:ph idx="1"/>
          </p:nvPr>
        </p:nvSpPr>
        <p:spPr>
          <a:xfrm>
            <a:off x="-1" y="1004341"/>
            <a:ext cx="12184564" cy="5853660"/>
          </a:xfrm>
        </p:spPr>
        <p:txBody>
          <a:bodyPr>
            <a:normAutofit/>
          </a:bodyPr>
          <a:lstStyle/>
          <a:p>
            <a:pPr algn="just"/>
            <a:r>
              <a:rPr lang="en-US" sz="3200" dirty="0"/>
              <a:t>The Expectation-Maximization (EM) algorithm is the backbone of Gaussian Mixture Models, used for </a:t>
            </a:r>
            <a:r>
              <a:rPr lang="en-US" sz="3200" b="1" dirty="0">
                <a:solidFill>
                  <a:srgbClr val="0070C0"/>
                </a:solidFill>
              </a:rPr>
              <a:t>estimating the parameters  of the Gaussian components</a:t>
            </a:r>
            <a:r>
              <a:rPr lang="en-US" sz="3200" dirty="0"/>
              <a:t>. It iteratively refines these parameters to maximize the likelihood of the observed data.</a:t>
            </a:r>
          </a:p>
          <a:p>
            <a:pPr marL="0" indent="0" algn="just">
              <a:buNone/>
            </a:pPr>
            <a:r>
              <a:rPr lang="en-US" sz="3200" b="1" dirty="0"/>
              <a:t>Role of EM in GMM</a:t>
            </a:r>
          </a:p>
          <a:p>
            <a:pPr algn="just"/>
            <a:r>
              <a:rPr lang="en-US" sz="3200" dirty="0"/>
              <a:t>EM finds the parameters of the Gaussian components by alternating between two steps</a:t>
            </a:r>
          </a:p>
          <a:p>
            <a:pPr lvl="1" algn="just"/>
            <a:r>
              <a:rPr lang="en-US" sz="2800" b="1" dirty="0"/>
              <a:t>E-Step (Expectation):</a:t>
            </a:r>
            <a:r>
              <a:rPr lang="en-US" sz="2800" dirty="0"/>
              <a:t> Assigns probabilities of each data point belonging to each Gaussian component.</a:t>
            </a:r>
          </a:p>
          <a:p>
            <a:pPr lvl="1" algn="just"/>
            <a:r>
              <a:rPr lang="en-US" sz="2800" b="1" dirty="0"/>
              <a:t>M-Step (Maximization):</a:t>
            </a:r>
            <a:r>
              <a:rPr lang="en-US" sz="2800" dirty="0"/>
              <a:t> Updates the parameters of the Gaussian components to maximize the likelihood.</a:t>
            </a:r>
            <a:endParaRPr lang="en-US" sz="3200" dirty="0"/>
          </a:p>
        </p:txBody>
      </p:sp>
    </p:spTree>
    <p:extLst>
      <p:ext uri="{BB962C8B-B14F-4D97-AF65-F5344CB8AC3E}">
        <p14:creationId xmlns:p14="http://schemas.microsoft.com/office/powerpoint/2010/main" val="148821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17D89-FC14-3D0A-C63A-9788C29BE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75FB8-5756-8278-23A3-180BB47B558E}"/>
              </a:ext>
            </a:extLst>
          </p:cNvPr>
          <p:cNvSpPr>
            <a:spLocks noGrp="1"/>
          </p:cNvSpPr>
          <p:nvPr>
            <p:ph type="title"/>
          </p:nvPr>
        </p:nvSpPr>
        <p:spPr>
          <a:xfrm>
            <a:off x="7435" y="1"/>
            <a:ext cx="12184564" cy="731837"/>
          </a:xfrm>
        </p:spPr>
        <p:txBody>
          <a:bodyPr>
            <a:noAutofit/>
          </a:bodyPr>
          <a:lstStyle/>
          <a:p>
            <a:r>
              <a:rPr lang="en-US" sz="3600" b="1" dirty="0">
                <a:solidFill>
                  <a:srgbClr val="FF0000"/>
                </a:solidFill>
              </a:rPr>
              <a:t>The Expectation-Maximization (EM) Algorithm</a:t>
            </a:r>
            <a:endParaRPr lang="en-US" sz="3600" dirty="0">
              <a:solidFill>
                <a:srgbClr val="FF0000"/>
              </a:solidFill>
            </a:endParaRPr>
          </a:p>
        </p:txBody>
      </p:sp>
      <p:sp>
        <p:nvSpPr>
          <p:cNvPr id="3" name="Content Placeholder 2">
            <a:extLst>
              <a:ext uri="{FF2B5EF4-FFF2-40B4-BE49-F238E27FC236}">
                <a16:creationId xmlns:a16="http://schemas.microsoft.com/office/drawing/2014/main" id="{6AF23E23-9B25-0985-6163-63854745F316}"/>
              </a:ext>
            </a:extLst>
          </p:cNvPr>
          <p:cNvSpPr>
            <a:spLocks noGrp="1"/>
          </p:cNvSpPr>
          <p:nvPr>
            <p:ph idx="1"/>
          </p:nvPr>
        </p:nvSpPr>
        <p:spPr>
          <a:xfrm>
            <a:off x="-1" y="731838"/>
            <a:ext cx="12184564" cy="6126163"/>
          </a:xfrm>
        </p:spPr>
        <p:txBody>
          <a:bodyPr>
            <a:normAutofit/>
          </a:bodyPr>
          <a:lstStyle/>
          <a:p>
            <a:pPr marL="0" indent="0" algn="just">
              <a:buNone/>
            </a:pPr>
            <a:r>
              <a:rPr lang="en-US" b="1" dirty="0"/>
              <a:t>Detailed Steps of the EM Algorithm</a:t>
            </a:r>
          </a:p>
          <a:p>
            <a:pPr marL="0" indent="0" algn="just">
              <a:buNone/>
            </a:pPr>
            <a:endParaRPr lang="en-US" sz="2800" dirty="0"/>
          </a:p>
        </p:txBody>
      </p:sp>
      <p:pic>
        <p:nvPicPr>
          <p:cNvPr id="5" name="Picture 4">
            <a:extLst>
              <a:ext uri="{FF2B5EF4-FFF2-40B4-BE49-F238E27FC236}">
                <a16:creationId xmlns:a16="http://schemas.microsoft.com/office/drawing/2014/main" id="{73671110-BA0B-9A1A-E081-320B075F3611}"/>
              </a:ext>
            </a:extLst>
          </p:cNvPr>
          <p:cNvPicPr>
            <a:picLocks noChangeAspect="1"/>
          </p:cNvPicPr>
          <p:nvPr/>
        </p:nvPicPr>
        <p:blipFill>
          <a:blip r:embed="rId2"/>
          <a:srcRect l="29543" t="32019" r="11359" b="12448"/>
          <a:stretch>
            <a:fillRect/>
          </a:stretch>
        </p:blipFill>
        <p:spPr>
          <a:xfrm>
            <a:off x="-7437" y="1463674"/>
            <a:ext cx="12184564" cy="5051486"/>
          </a:xfrm>
          <a:prstGeom prst="rect">
            <a:avLst/>
          </a:prstGeom>
        </p:spPr>
      </p:pic>
    </p:spTree>
    <p:extLst>
      <p:ext uri="{BB962C8B-B14F-4D97-AF65-F5344CB8AC3E}">
        <p14:creationId xmlns:p14="http://schemas.microsoft.com/office/powerpoint/2010/main" val="2941175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1930</Words>
  <Application>Microsoft Office PowerPoint</Application>
  <PresentationFormat>Widescreen</PresentationFormat>
  <Paragraphs>90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Nunito</vt:lpstr>
      <vt:lpstr>Source Sans 3</vt:lpstr>
      <vt:lpstr>Studio-Feixen-Sans</vt:lpstr>
      <vt:lpstr>Office Theme</vt:lpstr>
      <vt:lpstr>Gaussian Mixture Model [GMM]</vt:lpstr>
      <vt:lpstr>PowerPoint Presentation</vt:lpstr>
      <vt:lpstr>PowerPoint Presentation</vt:lpstr>
      <vt:lpstr>PowerPoint Presentation</vt:lpstr>
      <vt:lpstr>PowerPoint Presentation</vt:lpstr>
      <vt:lpstr>PowerPoint Presentation</vt:lpstr>
      <vt:lpstr>PowerPoint Presentation</vt:lpstr>
      <vt:lpstr>The Expectation-Maximization (EM) Algorithm</vt:lpstr>
      <vt:lpstr>The Expectation-Maximization (EM) Algorithm</vt:lpstr>
      <vt:lpstr>The Expectation-Maximization (EM) Algorithm</vt:lpstr>
      <vt:lpstr>PowerPoint Presentation</vt:lpstr>
      <vt:lpstr>Density-Based Spatial Clustering of Applications with Noise [DBSCAN]</vt:lpstr>
      <vt:lpstr>PowerPoint Presentation</vt:lpstr>
      <vt:lpstr>PowerPoint Presentation</vt:lpstr>
      <vt:lpstr>PowerPoint Presentation</vt:lpstr>
      <vt:lpstr>PowerPoint Presentation</vt:lpstr>
      <vt:lpstr>Mean-Shift Clustering</vt:lpstr>
      <vt:lpstr>PowerPoint Presentation</vt:lpstr>
      <vt:lpstr>Working of Mean-Shift Algorithm</vt:lpstr>
      <vt:lpstr>PowerPoint Presentation</vt:lpstr>
      <vt:lpstr>Mean-Shift Clustering</vt:lpstr>
      <vt:lpstr>Cluster validity metrics</vt:lpstr>
      <vt:lpstr>PowerPoint Presentation</vt:lpstr>
      <vt:lpstr>Internal validation metrics</vt:lpstr>
      <vt:lpstr>PowerPoint Presentation</vt:lpstr>
      <vt:lpstr>PowerPoint Presentation</vt:lpstr>
      <vt:lpstr>External validation metrics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madhukar gandra</dc:creator>
  <cp:lastModifiedBy>abhinayamohitha@outlook.com</cp:lastModifiedBy>
  <cp:revision>6</cp:revision>
  <dcterms:created xsi:type="dcterms:W3CDTF">2025-10-28T10:07:04Z</dcterms:created>
  <dcterms:modified xsi:type="dcterms:W3CDTF">2025-11-03T02:59:25Z</dcterms:modified>
</cp:coreProperties>
</file>